
<file path=[Content_Types].xml><?xml version="1.0" encoding="utf-8"?>
<Types xmlns="http://schemas.openxmlformats.org/package/2006/content-types">
  <Default Extension="avi" ContentType="video/x-msvideo"/>
  <Default Extension="emf" ContentType="image/x-em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99" r:id="rId1"/>
  </p:sldMasterIdLst>
  <p:notesMasterIdLst>
    <p:notesMasterId r:id="rId12"/>
  </p:notesMasterIdLst>
  <p:handoutMasterIdLst>
    <p:handoutMasterId r:id="rId13"/>
  </p:handoutMasterIdLst>
  <p:sldIdLst>
    <p:sldId id="352" r:id="rId2"/>
    <p:sldId id="353" r:id="rId3"/>
    <p:sldId id="351" r:id="rId4"/>
    <p:sldId id="354" r:id="rId5"/>
    <p:sldId id="355" r:id="rId6"/>
    <p:sldId id="356" r:id="rId7"/>
    <p:sldId id="358" r:id="rId8"/>
    <p:sldId id="292" r:id="rId9"/>
    <p:sldId id="361" r:id="rId10"/>
    <p:sldId id="359" r:id="rId11"/>
  </p:sldIdLst>
  <p:sldSz cx="12192000" cy="68580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02FDF5D-E202-478A-8346-5A5F473EA76B}">
          <p14:sldIdLst>
            <p14:sldId id="352"/>
            <p14:sldId id="353"/>
            <p14:sldId id="351"/>
            <p14:sldId id="354"/>
            <p14:sldId id="355"/>
            <p14:sldId id="356"/>
            <p14:sldId id="358"/>
            <p14:sldId id="292"/>
            <p14:sldId id="361"/>
            <p14:sldId id="359"/>
          </p14:sldIdLst>
        </p14:section>
      </p14:sectionLst>
    </p:ext>
    <p:ext uri="{EFAFB233-063F-42B5-8137-9DF3F51BA10A}">
      <p15:sldGuideLst xmlns:p15="http://schemas.microsoft.com/office/powerpoint/2012/main">
        <p15:guide id="1" orient="horz" pos="2184"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E5ECCF"/>
    <a:srgbClr val="F0F4E3"/>
    <a:srgbClr val="F9FBF4"/>
    <a:srgbClr val="E9EFD7"/>
    <a:srgbClr val="9F5FC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833" autoAdjust="0"/>
    <p:restoredTop sz="77222" autoAdjust="0"/>
  </p:normalViewPr>
  <p:slideViewPr>
    <p:cSldViewPr snapToGrid="0" showGuides="1">
      <p:cViewPr varScale="1">
        <p:scale>
          <a:sx n="63" d="100"/>
          <a:sy n="63" d="100"/>
        </p:scale>
        <p:origin x="1253" y="58"/>
      </p:cViewPr>
      <p:guideLst>
        <p:guide orient="horz" pos="2184"/>
        <p:guide pos="3840"/>
      </p:guideLst>
    </p:cSldViewPr>
  </p:slideViewPr>
  <p:notesTextViewPr>
    <p:cViewPr>
      <p:scale>
        <a:sx n="1" d="1"/>
        <a:sy n="1" d="1"/>
      </p:scale>
      <p:origin x="0" y="0"/>
    </p:cViewPr>
  </p:notesTextViewPr>
  <p:notesViewPr>
    <p:cSldViewPr snapToGrid="0" showGuides="1">
      <p:cViewPr varScale="1">
        <p:scale>
          <a:sx n="84" d="100"/>
          <a:sy n="84" d="100"/>
        </p:scale>
        <p:origin x="2083"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10" Type="http://schemas.openxmlformats.org/officeDocument/2006/relationships/image" Target="../media/image16.svg"/><Relationship Id="rId4" Type="http://schemas.openxmlformats.org/officeDocument/2006/relationships/image" Target="../media/image10.svg"/><Relationship Id="rId9" Type="http://schemas.openxmlformats.org/officeDocument/2006/relationships/image" Target="../media/image15.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592521-5A35-4543-B880-773F7DED90D6}" type="doc">
      <dgm:prSet loTypeId="urn:microsoft.com/office/officeart/2018/2/layout/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BE351741-A75F-4D1B-AB16-88024DE4AA11}">
      <dgm:prSet custT="1"/>
      <dgm:spPr/>
      <dgm:t>
        <a:bodyPr/>
        <a:lstStyle/>
        <a:p>
          <a:pPr>
            <a:lnSpc>
              <a:spcPct val="100000"/>
            </a:lnSpc>
            <a:defRPr b="1"/>
          </a:pPr>
          <a:r>
            <a:rPr lang="en-US" sz="1800" dirty="0"/>
            <a:t>Fully automated calibration system  </a:t>
          </a:r>
        </a:p>
      </dgm:t>
    </dgm:pt>
    <dgm:pt modelId="{957851DF-9B1C-4AF7-84EF-8911A1327948}" type="parTrans" cxnId="{D3823B5D-28F0-4E50-8B72-F9A3D69509E1}">
      <dgm:prSet/>
      <dgm:spPr/>
      <dgm:t>
        <a:bodyPr/>
        <a:lstStyle/>
        <a:p>
          <a:endParaRPr lang="en-US"/>
        </a:p>
      </dgm:t>
    </dgm:pt>
    <dgm:pt modelId="{088206F3-9941-46EA-BBB1-B567BFE4791D}" type="sibTrans" cxnId="{D3823B5D-28F0-4E50-8B72-F9A3D69509E1}">
      <dgm:prSet/>
      <dgm:spPr/>
      <dgm:t>
        <a:bodyPr/>
        <a:lstStyle/>
        <a:p>
          <a:endParaRPr lang="en-US"/>
        </a:p>
      </dgm:t>
    </dgm:pt>
    <dgm:pt modelId="{FD8A34E1-89C3-4FFC-94F3-57DB9EF19586}">
      <dgm:prSet custT="1"/>
      <dgm:spPr/>
      <dgm:t>
        <a:bodyPr/>
        <a:lstStyle/>
        <a:p>
          <a:pPr>
            <a:lnSpc>
              <a:spcPct val="100000"/>
            </a:lnSpc>
          </a:pPr>
          <a:endParaRPr lang="en-US" sz="1600" dirty="0"/>
        </a:p>
      </dgm:t>
    </dgm:pt>
    <dgm:pt modelId="{C59245C9-6B38-4F16-A6DE-04749ECB0799}" type="parTrans" cxnId="{4F8697C7-2EC5-4FB2-8B71-9C5959D96C78}">
      <dgm:prSet/>
      <dgm:spPr/>
      <dgm:t>
        <a:bodyPr/>
        <a:lstStyle/>
        <a:p>
          <a:endParaRPr lang="en-US"/>
        </a:p>
      </dgm:t>
    </dgm:pt>
    <dgm:pt modelId="{50C38610-902B-4C9A-921D-65B2D0BAA559}" type="sibTrans" cxnId="{4F8697C7-2EC5-4FB2-8B71-9C5959D96C78}">
      <dgm:prSet/>
      <dgm:spPr/>
      <dgm:t>
        <a:bodyPr/>
        <a:lstStyle/>
        <a:p>
          <a:endParaRPr lang="en-US"/>
        </a:p>
      </dgm:t>
    </dgm:pt>
    <dgm:pt modelId="{39434DED-3CB4-4508-BD29-C0B3F5A36EEA}">
      <dgm:prSet custT="1"/>
      <dgm:spPr/>
      <dgm:t>
        <a:bodyPr/>
        <a:lstStyle/>
        <a:p>
          <a:pPr>
            <a:lnSpc>
              <a:spcPct val="100000"/>
            </a:lnSpc>
            <a:defRPr b="1"/>
          </a:pPr>
          <a:r>
            <a:rPr lang="en-US" sz="1800" dirty="0"/>
            <a:t>Improvement in localization of feature extremity points</a:t>
          </a:r>
        </a:p>
      </dgm:t>
    </dgm:pt>
    <dgm:pt modelId="{E1020A8D-5D34-4FC2-A9F7-680091C198BF}" type="parTrans" cxnId="{F69910DC-9BC2-47F2-B64F-E24E6EE56816}">
      <dgm:prSet/>
      <dgm:spPr/>
      <dgm:t>
        <a:bodyPr/>
        <a:lstStyle/>
        <a:p>
          <a:endParaRPr lang="en-US"/>
        </a:p>
      </dgm:t>
    </dgm:pt>
    <dgm:pt modelId="{C5AC11A8-813D-4CAD-AF09-0A9C1242AB64}" type="sibTrans" cxnId="{F69910DC-9BC2-47F2-B64F-E24E6EE56816}">
      <dgm:prSet/>
      <dgm:spPr/>
      <dgm:t>
        <a:bodyPr/>
        <a:lstStyle/>
        <a:p>
          <a:endParaRPr lang="en-US"/>
        </a:p>
      </dgm:t>
    </dgm:pt>
    <dgm:pt modelId="{722E530D-E748-4699-8282-FF2100618553}">
      <dgm:prSet custT="1"/>
      <dgm:spPr/>
      <dgm:t>
        <a:bodyPr/>
        <a:lstStyle/>
        <a:p>
          <a:pPr>
            <a:lnSpc>
              <a:spcPct val="100000"/>
            </a:lnSpc>
            <a:defRPr b="1"/>
          </a:pPr>
          <a:r>
            <a:rPr lang="en-US" sz="1800" dirty="0"/>
            <a:t>Recognition of poses in keyframes </a:t>
          </a:r>
        </a:p>
      </dgm:t>
    </dgm:pt>
    <dgm:pt modelId="{E10F481B-C3EC-494E-BBE5-584A64C3107F}" type="parTrans" cxnId="{DFBA6E63-6F54-4EA2-B980-89DBA7448361}">
      <dgm:prSet/>
      <dgm:spPr/>
      <dgm:t>
        <a:bodyPr/>
        <a:lstStyle/>
        <a:p>
          <a:endParaRPr lang="en-US"/>
        </a:p>
      </dgm:t>
    </dgm:pt>
    <dgm:pt modelId="{BC62EC2B-160C-409F-9519-97615CBA11BE}" type="sibTrans" cxnId="{DFBA6E63-6F54-4EA2-B980-89DBA7448361}">
      <dgm:prSet/>
      <dgm:spPr/>
      <dgm:t>
        <a:bodyPr/>
        <a:lstStyle/>
        <a:p>
          <a:endParaRPr lang="en-US"/>
        </a:p>
      </dgm:t>
    </dgm:pt>
    <dgm:pt modelId="{3E85E15B-8ACE-422B-9833-C2484C93EFD9}">
      <dgm:prSet custT="1"/>
      <dgm:spPr/>
      <dgm:t>
        <a:bodyPr/>
        <a:lstStyle/>
        <a:p>
          <a:pPr>
            <a:lnSpc>
              <a:spcPct val="100000"/>
            </a:lnSpc>
          </a:pPr>
          <a:endParaRPr lang="en-US" sz="1600" dirty="0"/>
        </a:p>
      </dgm:t>
    </dgm:pt>
    <dgm:pt modelId="{20F429D2-968F-4BFA-88F6-BC2C10EC1911}" type="parTrans" cxnId="{01AE46B7-090C-41F2-8557-4BF6EE34D323}">
      <dgm:prSet/>
      <dgm:spPr/>
      <dgm:t>
        <a:bodyPr/>
        <a:lstStyle/>
        <a:p>
          <a:endParaRPr lang="en-US"/>
        </a:p>
      </dgm:t>
    </dgm:pt>
    <dgm:pt modelId="{FC42790C-C231-4CC4-A1EA-A857E80D731E}" type="sibTrans" cxnId="{01AE46B7-090C-41F2-8557-4BF6EE34D323}">
      <dgm:prSet/>
      <dgm:spPr/>
      <dgm:t>
        <a:bodyPr/>
        <a:lstStyle/>
        <a:p>
          <a:endParaRPr lang="en-US"/>
        </a:p>
      </dgm:t>
    </dgm:pt>
    <dgm:pt modelId="{54BCED7D-F2D5-461A-8C82-ECFAEC5D9D1D}">
      <dgm:prSet custT="1"/>
      <dgm:spPr/>
      <dgm:t>
        <a:bodyPr/>
        <a:lstStyle/>
        <a:p>
          <a:pPr>
            <a:lnSpc>
              <a:spcPct val="100000"/>
            </a:lnSpc>
          </a:pPr>
          <a:endParaRPr lang="en-US" sz="1600" dirty="0"/>
        </a:p>
      </dgm:t>
    </dgm:pt>
    <dgm:pt modelId="{BACB7AA7-64E3-41DC-AEDF-18B0D94EBD79}" type="parTrans" cxnId="{A3870807-D4DB-4543-9F48-04763FE6E962}">
      <dgm:prSet/>
      <dgm:spPr/>
      <dgm:t>
        <a:bodyPr/>
        <a:lstStyle/>
        <a:p>
          <a:endParaRPr lang="en-US"/>
        </a:p>
      </dgm:t>
    </dgm:pt>
    <dgm:pt modelId="{095CE9B1-4B60-4AD3-9155-7026778A6F48}" type="sibTrans" cxnId="{A3870807-D4DB-4543-9F48-04763FE6E962}">
      <dgm:prSet/>
      <dgm:spPr/>
      <dgm:t>
        <a:bodyPr/>
        <a:lstStyle/>
        <a:p>
          <a:endParaRPr lang="en-US"/>
        </a:p>
      </dgm:t>
    </dgm:pt>
    <dgm:pt modelId="{B3A08F6A-0C34-4CCD-8E62-DD3D9A4CF191}">
      <dgm:prSet custT="1"/>
      <dgm:spPr/>
      <dgm:t>
        <a:bodyPr/>
        <a:lstStyle/>
        <a:p>
          <a:pPr>
            <a:lnSpc>
              <a:spcPct val="100000"/>
            </a:lnSpc>
            <a:defRPr b="1"/>
          </a:pPr>
          <a:r>
            <a:rPr lang="en-US" sz="1800" dirty="0"/>
            <a:t>Pose recognition of multiple subjects or subject engaging in a task</a:t>
          </a:r>
        </a:p>
      </dgm:t>
    </dgm:pt>
    <dgm:pt modelId="{146B7177-6944-420D-919F-3B903FD20592}" type="parTrans" cxnId="{785009D0-ED3B-4F71-8137-B669374291B2}">
      <dgm:prSet/>
      <dgm:spPr/>
      <dgm:t>
        <a:bodyPr/>
        <a:lstStyle/>
        <a:p>
          <a:endParaRPr lang="en-US"/>
        </a:p>
      </dgm:t>
    </dgm:pt>
    <dgm:pt modelId="{6F132770-EF26-4FE8-A4DD-1E1932865E74}" type="sibTrans" cxnId="{785009D0-ED3B-4F71-8137-B669374291B2}">
      <dgm:prSet/>
      <dgm:spPr/>
      <dgm:t>
        <a:bodyPr/>
        <a:lstStyle/>
        <a:p>
          <a:endParaRPr lang="en-US"/>
        </a:p>
      </dgm:t>
    </dgm:pt>
    <dgm:pt modelId="{D7357FDB-DD78-4266-AC91-517862D6A653}">
      <dgm:prSet custT="1"/>
      <dgm:spPr/>
      <dgm:t>
        <a:bodyPr/>
        <a:lstStyle/>
        <a:p>
          <a:pPr>
            <a:lnSpc>
              <a:spcPct val="100000"/>
            </a:lnSpc>
          </a:pPr>
          <a:endParaRPr lang="en-US" sz="1600" dirty="0"/>
        </a:p>
      </dgm:t>
    </dgm:pt>
    <dgm:pt modelId="{31946737-75DE-40DF-A9D3-47EAAE2B5CA4}" type="parTrans" cxnId="{35124DD8-EAC8-42B6-9953-ADA732338C26}">
      <dgm:prSet/>
      <dgm:spPr/>
      <dgm:t>
        <a:bodyPr/>
        <a:lstStyle/>
        <a:p>
          <a:endParaRPr lang="en-US"/>
        </a:p>
      </dgm:t>
    </dgm:pt>
    <dgm:pt modelId="{04F2C5F5-0B3F-4C3F-84FF-1C4D83743B69}" type="sibTrans" cxnId="{35124DD8-EAC8-42B6-9953-ADA732338C26}">
      <dgm:prSet/>
      <dgm:spPr/>
      <dgm:t>
        <a:bodyPr/>
        <a:lstStyle/>
        <a:p>
          <a:endParaRPr lang="en-US"/>
        </a:p>
      </dgm:t>
    </dgm:pt>
    <dgm:pt modelId="{42317CE4-3DE9-4802-A5B9-35408B965CE4}">
      <dgm:prSet custT="1"/>
      <dgm:spPr/>
      <dgm:t>
        <a:bodyPr/>
        <a:lstStyle/>
        <a:p>
          <a:pPr>
            <a:lnSpc>
              <a:spcPct val="100000"/>
            </a:lnSpc>
            <a:defRPr b="1"/>
          </a:pPr>
          <a:r>
            <a:rPr lang="en-US" sz="1800" dirty="0"/>
            <a:t>Hardware accelerations</a:t>
          </a:r>
        </a:p>
      </dgm:t>
    </dgm:pt>
    <dgm:pt modelId="{09996F0A-A3DE-4502-81F5-D19E0DD82F21}" type="sibTrans" cxnId="{F6E62291-2854-42C2-9CF9-578631DF1FC4}">
      <dgm:prSet/>
      <dgm:spPr/>
      <dgm:t>
        <a:bodyPr/>
        <a:lstStyle/>
        <a:p>
          <a:endParaRPr lang="en-US"/>
        </a:p>
      </dgm:t>
    </dgm:pt>
    <dgm:pt modelId="{9900456E-72E0-483E-B217-7368B173B139}" type="parTrans" cxnId="{F6E62291-2854-42C2-9CF9-578631DF1FC4}">
      <dgm:prSet/>
      <dgm:spPr/>
      <dgm:t>
        <a:bodyPr/>
        <a:lstStyle/>
        <a:p>
          <a:endParaRPr lang="en-US"/>
        </a:p>
      </dgm:t>
    </dgm:pt>
    <dgm:pt modelId="{54C2796A-AED9-474A-B0A7-66C141BF069E}" type="pres">
      <dgm:prSet presAssocID="{E6592521-5A35-4543-B880-773F7DED90D6}" presName="root" presStyleCnt="0">
        <dgm:presLayoutVars>
          <dgm:dir/>
          <dgm:resizeHandles val="exact"/>
        </dgm:presLayoutVars>
      </dgm:prSet>
      <dgm:spPr/>
    </dgm:pt>
    <dgm:pt modelId="{326A484F-86D5-4095-9867-23C5C1508E98}" type="pres">
      <dgm:prSet presAssocID="{BE351741-A75F-4D1B-AB16-88024DE4AA11}" presName="compNode" presStyleCnt="0"/>
      <dgm:spPr/>
    </dgm:pt>
    <dgm:pt modelId="{558816C8-52B1-481B-8613-F0F896390EFC}" type="pres">
      <dgm:prSet presAssocID="{BE351741-A75F-4D1B-AB16-88024DE4AA11}"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3B89467C-4292-46FC-803B-91C33D875CA5}" type="pres">
      <dgm:prSet presAssocID="{BE351741-A75F-4D1B-AB16-88024DE4AA11}" presName="iconSpace" presStyleCnt="0"/>
      <dgm:spPr/>
    </dgm:pt>
    <dgm:pt modelId="{A7E2F24D-A704-4BCF-8311-D8B488049494}" type="pres">
      <dgm:prSet presAssocID="{BE351741-A75F-4D1B-AB16-88024DE4AA11}" presName="parTx" presStyleLbl="revTx" presStyleIdx="0" presStyleCnt="10" custLinFactNeighborX="-159" custLinFactNeighborY="-5669">
        <dgm:presLayoutVars>
          <dgm:chMax val="0"/>
          <dgm:chPref val="0"/>
        </dgm:presLayoutVars>
      </dgm:prSet>
      <dgm:spPr/>
    </dgm:pt>
    <dgm:pt modelId="{D87194F2-9F32-44CB-850B-BFAF94B55A70}" type="pres">
      <dgm:prSet presAssocID="{BE351741-A75F-4D1B-AB16-88024DE4AA11}" presName="txSpace" presStyleCnt="0"/>
      <dgm:spPr/>
    </dgm:pt>
    <dgm:pt modelId="{71A4BECF-EA78-4838-90E0-9A4453CA5FAC}" type="pres">
      <dgm:prSet presAssocID="{BE351741-A75F-4D1B-AB16-88024DE4AA11}" presName="desTx" presStyleLbl="revTx" presStyleIdx="1" presStyleCnt="10" custLinFactNeighborX="-206" custLinFactNeighborY="-1704">
        <dgm:presLayoutVars/>
      </dgm:prSet>
      <dgm:spPr/>
    </dgm:pt>
    <dgm:pt modelId="{73210985-3E81-4940-B461-730E28CB4496}" type="pres">
      <dgm:prSet presAssocID="{088206F3-9941-46EA-BBB1-B567BFE4791D}" presName="sibTrans" presStyleCnt="0"/>
      <dgm:spPr/>
    </dgm:pt>
    <dgm:pt modelId="{7FE20311-19CD-490B-AF78-C4627FDD399D}" type="pres">
      <dgm:prSet presAssocID="{39434DED-3CB4-4508-BD29-C0B3F5A36EEA}" presName="compNode" presStyleCnt="0"/>
      <dgm:spPr/>
    </dgm:pt>
    <dgm:pt modelId="{59000F3A-8083-4239-9A48-BF83AA2F513E}" type="pres">
      <dgm:prSet presAssocID="{39434DED-3CB4-4508-BD29-C0B3F5A36EEA}" presName="iconRect" presStyleLbl="node1" presStyleIdx="1" presStyleCnt="5" custLinFactNeighborX="-82344" custLinFactNeighborY="672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Zoom In"/>
        </a:ext>
      </dgm:extLst>
    </dgm:pt>
    <dgm:pt modelId="{A1EA769C-3B87-4CFF-9A8F-98AA1E16377D}" type="pres">
      <dgm:prSet presAssocID="{39434DED-3CB4-4508-BD29-C0B3F5A36EEA}" presName="iconSpace" presStyleCnt="0"/>
      <dgm:spPr/>
    </dgm:pt>
    <dgm:pt modelId="{8AC22CC5-C8EE-477F-8212-E264B34129E5}" type="pres">
      <dgm:prSet presAssocID="{39434DED-3CB4-4508-BD29-C0B3F5A36EEA}" presName="parTx" presStyleLbl="revTx" presStyleIdx="2" presStyleCnt="10" custScaleX="164469" custLinFactNeighborX="-5965" custLinFactNeighborY="-4631">
        <dgm:presLayoutVars>
          <dgm:chMax val="0"/>
          <dgm:chPref val="0"/>
        </dgm:presLayoutVars>
      </dgm:prSet>
      <dgm:spPr/>
    </dgm:pt>
    <dgm:pt modelId="{24D0548F-6339-49B9-9BC3-518831BE7B8B}" type="pres">
      <dgm:prSet presAssocID="{39434DED-3CB4-4508-BD29-C0B3F5A36EEA}" presName="txSpace" presStyleCnt="0"/>
      <dgm:spPr/>
    </dgm:pt>
    <dgm:pt modelId="{32CBB0EB-9196-4237-A46D-7368C501FCA3}" type="pres">
      <dgm:prSet presAssocID="{39434DED-3CB4-4508-BD29-C0B3F5A36EEA}" presName="desTx" presStyleLbl="revTx" presStyleIdx="3" presStyleCnt="10" custScaleX="150696" custLinFactNeighborX="-11763" custLinFactNeighborY="-2276">
        <dgm:presLayoutVars/>
      </dgm:prSet>
      <dgm:spPr/>
    </dgm:pt>
    <dgm:pt modelId="{1E0C06F6-423B-4E81-A1C2-71324BC89F5B}" type="pres">
      <dgm:prSet presAssocID="{C5AC11A8-813D-4CAD-AF09-0A9C1242AB64}" presName="sibTrans" presStyleCnt="0"/>
      <dgm:spPr/>
    </dgm:pt>
    <dgm:pt modelId="{51ACFF54-8702-457E-8626-E40E3C004B5A}" type="pres">
      <dgm:prSet presAssocID="{722E530D-E748-4699-8282-FF2100618553}" presName="compNode" presStyleCnt="0"/>
      <dgm:spPr/>
    </dgm:pt>
    <dgm:pt modelId="{A47425FD-F3CF-4A8F-8460-9F6A40B375FE}" type="pres">
      <dgm:prSet presAssocID="{722E530D-E748-4699-8282-FF2100618553}" presName="iconRect" presStyleLbl="node1" presStyleIdx="2" presStyleCnt="5" custLinFactNeighborX="-34462" custLinFactNeighborY="1827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tabase"/>
        </a:ext>
      </dgm:extLst>
    </dgm:pt>
    <dgm:pt modelId="{503524FC-A980-4919-84CB-AA4544E8931F}" type="pres">
      <dgm:prSet presAssocID="{722E530D-E748-4699-8282-FF2100618553}" presName="iconSpace" presStyleCnt="0"/>
      <dgm:spPr/>
    </dgm:pt>
    <dgm:pt modelId="{BE06CDFD-0618-49F6-B3B4-3576BC6FB8F9}" type="pres">
      <dgm:prSet presAssocID="{722E530D-E748-4699-8282-FF2100618553}" presName="parTx" presStyleLbl="revTx" presStyleIdx="4" presStyleCnt="10" custLinFactNeighborX="-21762" custLinFactNeighborY="-4593">
        <dgm:presLayoutVars>
          <dgm:chMax val="0"/>
          <dgm:chPref val="0"/>
        </dgm:presLayoutVars>
      </dgm:prSet>
      <dgm:spPr/>
    </dgm:pt>
    <dgm:pt modelId="{739521A1-C68B-46E6-9A39-2E7D924C5267}" type="pres">
      <dgm:prSet presAssocID="{722E530D-E748-4699-8282-FF2100618553}" presName="txSpace" presStyleCnt="0"/>
      <dgm:spPr/>
    </dgm:pt>
    <dgm:pt modelId="{E64E88BC-EC53-4BF4-9692-AFB6A2E7D160}" type="pres">
      <dgm:prSet presAssocID="{722E530D-E748-4699-8282-FF2100618553}" presName="desTx" presStyleLbl="revTx" presStyleIdx="5" presStyleCnt="10" custLinFactNeighborX="-18821" custLinFactNeighborY="-1857">
        <dgm:presLayoutVars/>
      </dgm:prSet>
      <dgm:spPr/>
    </dgm:pt>
    <dgm:pt modelId="{79FEB69A-3D82-4152-A671-4C3CF65E86F7}" type="pres">
      <dgm:prSet presAssocID="{BC62EC2B-160C-409F-9519-97615CBA11BE}" presName="sibTrans" presStyleCnt="0"/>
      <dgm:spPr/>
    </dgm:pt>
    <dgm:pt modelId="{A00A28B5-7E0D-4895-9A6C-70EEE4173947}" type="pres">
      <dgm:prSet presAssocID="{42317CE4-3DE9-4802-A5B9-35408B965CE4}" presName="compNode" presStyleCnt="0"/>
      <dgm:spPr/>
    </dgm:pt>
    <dgm:pt modelId="{260C9797-A14C-4129-8F93-BA36FC53D40F}" type="pres">
      <dgm:prSet presAssocID="{42317CE4-3DE9-4802-A5B9-35408B965CE4}" presName="iconRect" presStyleLbl="node1" presStyleIdx="3" presStyleCnt="5" custLinFactNeighborX="-13499" custLinFactNeighborY="18273"/>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Processor"/>
        </a:ext>
      </dgm:extLst>
    </dgm:pt>
    <dgm:pt modelId="{1463AD6E-031C-4990-BE83-C06E8311BC2C}" type="pres">
      <dgm:prSet presAssocID="{42317CE4-3DE9-4802-A5B9-35408B965CE4}" presName="iconSpace" presStyleCnt="0"/>
      <dgm:spPr/>
    </dgm:pt>
    <dgm:pt modelId="{99E8230B-9309-4448-BBE2-E6A8FCF3E1C1}" type="pres">
      <dgm:prSet presAssocID="{42317CE4-3DE9-4802-A5B9-35408B965CE4}" presName="parTx" presStyleLbl="revTx" presStyleIdx="6" presStyleCnt="10" custScaleX="116452" custLinFactNeighborX="-14964" custLinFactNeighborY="-4824">
        <dgm:presLayoutVars>
          <dgm:chMax val="0"/>
          <dgm:chPref val="0"/>
        </dgm:presLayoutVars>
      </dgm:prSet>
      <dgm:spPr/>
    </dgm:pt>
    <dgm:pt modelId="{C5E2F0A0-1B49-4FEF-BD28-E6B8D0C41E05}" type="pres">
      <dgm:prSet presAssocID="{42317CE4-3DE9-4802-A5B9-35408B965CE4}" presName="txSpace" presStyleCnt="0"/>
      <dgm:spPr/>
    </dgm:pt>
    <dgm:pt modelId="{450E3E03-8649-49A1-9026-59E211735F28}" type="pres">
      <dgm:prSet presAssocID="{42317CE4-3DE9-4802-A5B9-35408B965CE4}" presName="desTx" presStyleLbl="revTx" presStyleIdx="7" presStyleCnt="10" custLinFactNeighborX="-24556" custLinFactNeighborY="-1508">
        <dgm:presLayoutVars/>
      </dgm:prSet>
      <dgm:spPr/>
    </dgm:pt>
    <dgm:pt modelId="{3E87F635-F0C9-40EE-BFBC-9F52C2585B71}" type="pres">
      <dgm:prSet presAssocID="{09996F0A-A3DE-4502-81F5-D19E0DD82F21}" presName="sibTrans" presStyleCnt="0"/>
      <dgm:spPr/>
    </dgm:pt>
    <dgm:pt modelId="{1256C84B-5217-4BFD-AF2B-8F0CCABCC42B}" type="pres">
      <dgm:prSet presAssocID="{B3A08F6A-0C34-4CCD-8E62-DD3D9A4CF191}" presName="compNode" presStyleCnt="0"/>
      <dgm:spPr/>
    </dgm:pt>
    <dgm:pt modelId="{F22281CE-B725-49BD-B21E-0356B88A5251}" type="pres">
      <dgm:prSet presAssocID="{B3A08F6A-0C34-4CCD-8E62-DD3D9A4CF191}" presName="iconRect" presStyleLbl="node1" presStyleIdx="4" presStyleCnt="5" custLinFactX="-38011" custLinFactNeighborX="-100000" custLinFactNeighborY="18642"/>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Presentation with Checklist"/>
        </a:ext>
      </dgm:extLst>
    </dgm:pt>
    <dgm:pt modelId="{C705077D-8619-422F-B263-04438FCA4F5A}" type="pres">
      <dgm:prSet presAssocID="{B3A08F6A-0C34-4CCD-8E62-DD3D9A4CF191}" presName="iconSpace" presStyleCnt="0"/>
      <dgm:spPr/>
    </dgm:pt>
    <dgm:pt modelId="{C136B53F-0AA5-4732-BC6D-9D20DF6220DA}" type="pres">
      <dgm:prSet presAssocID="{B3A08F6A-0C34-4CCD-8E62-DD3D9A4CF191}" presName="parTx" presStyleLbl="revTx" presStyleIdx="8" presStyleCnt="10" custScaleX="136578" custLinFactNeighborX="-55798" custLinFactNeighborY="-4162">
        <dgm:presLayoutVars>
          <dgm:chMax val="0"/>
          <dgm:chPref val="0"/>
        </dgm:presLayoutVars>
      </dgm:prSet>
      <dgm:spPr/>
    </dgm:pt>
    <dgm:pt modelId="{6715E4E1-67A1-4776-846D-DC21D8511C70}" type="pres">
      <dgm:prSet presAssocID="{B3A08F6A-0C34-4CCD-8E62-DD3D9A4CF191}" presName="txSpace" presStyleCnt="0"/>
      <dgm:spPr/>
    </dgm:pt>
    <dgm:pt modelId="{528F35C8-5A7C-4939-B9D5-E2F408BF791F}" type="pres">
      <dgm:prSet presAssocID="{B3A08F6A-0C34-4CCD-8E62-DD3D9A4CF191}" presName="desTx" presStyleLbl="revTx" presStyleIdx="9" presStyleCnt="10" custScaleX="236583" custLinFactNeighborX="-2800" custLinFactNeighborY="-1531">
        <dgm:presLayoutVars/>
      </dgm:prSet>
      <dgm:spPr/>
    </dgm:pt>
  </dgm:ptLst>
  <dgm:cxnLst>
    <dgm:cxn modelId="{A3870807-D4DB-4543-9F48-04763FE6E962}" srcId="{42317CE4-3DE9-4802-A5B9-35408B965CE4}" destId="{54BCED7D-F2D5-461A-8C82-ECFAEC5D9D1D}" srcOrd="0" destOrd="0" parTransId="{BACB7AA7-64E3-41DC-AEDF-18B0D94EBD79}" sibTransId="{095CE9B1-4B60-4AD3-9155-7026778A6F48}"/>
    <dgm:cxn modelId="{72CB400F-3F69-4EC3-9C16-DC4A007EA1E1}" type="presOf" srcId="{3E85E15B-8ACE-422B-9833-C2484C93EFD9}" destId="{E64E88BC-EC53-4BF4-9692-AFB6A2E7D160}" srcOrd="0" destOrd="0" presId="urn:microsoft.com/office/officeart/2018/2/layout/IconLabelDescriptionList"/>
    <dgm:cxn modelId="{5C0A8218-478D-4EA0-928C-4613F464412F}" type="presOf" srcId="{FD8A34E1-89C3-4FFC-94F3-57DB9EF19586}" destId="{71A4BECF-EA78-4838-90E0-9A4453CA5FAC}" srcOrd="0" destOrd="0" presId="urn:microsoft.com/office/officeart/2018/2/layout/IconLabelDescriptionList"/>
    <dgm:cxn modelId="{7826A218-79F8-47D8-93D2-8656CC466ABE}" type="presOf" srcId="{B3A08F6A-0C34-4CCD-8E62-DD3D9A4CF191}" destId="{C136B53F-0AA5-4732-BC6D-9D20DF6220DA}" srcOrd="0" destOrd="0" presId="urn:microsoft.com/office/officeart/2018/2/layout/IconLabelDescriptionList"/>
    <dgm:cxn modelId="{D3823B5D-28F0-4E50-8B72-F9A3D69509E1}" srcId="{E6592521-5A35-4543-B880-773F7DED90D6}" destId="{BE351741-A75F-4D1B-AB16-88024DE4AA11}" srcOrd="0" destOrd="0" parTransId="{957851DF-9B1C-4AF7-84EF-8911A1327948}" sibTransId="{088206F3-9941-46EA-BBB1-B567BFE4791D}"/>
    <dgm:cxn modelId="{FA9AD05D-0193-4C54-8158-FE545F213598}" type="presOf" srcId="{D7357FDB-DD78-4266-AC91-517862D6A653}" destId="{528F35C8-5A7C-4939-B9D5-E2F408BF791F}" srcOrd="0" destOrd="0" presId="urn:microsoft.com/office/officeart/2018/2/layout/IconLabelDescriptionList"/>
    <dgm:cxn modelId="{76B32C60-AF0C-44CB-BB53-28984EB90A34}" type="presOf" srcId="{BE351741-A75F-4D1B-AB16-88024DE4AA11}" destId="{A7E2F24D-A704-4BCF-8311-D8B488049494}" srcOrd="0" destOrd="0" presId="urn:microsoft.com/office/officeart/2018/2/layout/IconLabelDescriptionList"/>
    <dgm:cxn modelId="{DFBA6E63-6F54-4EA2-B980-89DBA7448361}" srcId="{E6592521-5A35-4543-B880-773F7DED90D6}" destId="{722E530D-E748-4699-8282-FF2100618553}" srcOrd="2" destOrd="0" parTransId="{E10F481B-C3EC-494E-BBE5-584A64C3107F}" sibTransId="{BC62EC2B-160C-409F-9519-97615CBA11BE}"/>
    <dgm:cxn modelId="{F6E62291-2854-42C2-9CF9-578631DF1FC4}" srcId="{E6592521-5A35-4543-B880-773F7DED90D6}" destId="{42317CE4-3DE9-4802-A5B9-35408B965CE4}" srcOrd="3" destOrd="0" parTransId="{9900456E-72E0-483E-B217-7368B173B139}" sibTransId="{09996F0A-A3DE-4502-81F5-D19E0DD82F21}"/>
    <dgm:cxn modelId="{A40062A2-81C0-4418-844B-28FEF18E17C7}" type="presOf" srcId="{54BCED7D-F2D5-461A-8C82-ECFAEC5D9D1D}" destId="{450E3E03-8649-49A1-9026-59E211735F28}" srcOrd="0" destOrd="0" presId="urn:microsoft.com/office/officeart/2018/2/layout/IconLabelDescriptionList"/>
    <dgm:cxn modelId="{26915EAD-151A-4BFA-AD7B-BA7FFFFD91C4}" type="presOf" srcId="{42317CE4-3DE9-4802-A5B9-35408B965CE4}" destId="{99E8230B-9309-4448-BBE2-E6A8FCF3E1C1}" srcOrd="0" destOrd="0" presId="urn:microsoft.com/office/officeart/2018/2/layout/IconLabelDescriptionList"/>
    <dgm:cxn modelId="{01AE46B7-090C-41F2-8557-4BF6EE34D323}" srcId="{722E530D-E748-4699-8282-FF2100618553}" destId="{3E85E15B-8ACE-422B-9833-C2484C93EFD9}" srcOrd="0" destOrd="0" parTransId="{20F429D2-968F-4BFA-88F6-BC2C10EC1911}" sibTransId="{FC42790C-C231-4CC4-A1EA-A857E80D731E}"/>
    <dgm:cxn modelId="{4F8697C7-2EC5-4FB2-8B71-9C5959D96C78}" srcId="{BE351741-A75F-4D1B-AB16-88024DE4AA11}" destId="{FD8A34E1-89C3-4FFC-94F3-57DB9EF19586}" srcOrd="0" destOrd="0" parTransId="{C59245C9-6B38-4F16-A6DE-04749ECB0799}" sibTransId="{50C38610-902B-4C9A-921D-65B2D0BAA559}"/>
    <dgm:cxn modelId="{785009D0-ED3B-4F71-8137-B669374291B2}" srcId="{E6592521-5A35-4543-B880-773F7DED90D6}" destId="{B3A08F6A-0C34-4CCD-8E62-DD3D9A4CF191}" srcOrd="4" destOrd="0" parTransId="{146B7177-6944-420D-919F-3B903FD20592}" sibTransId="{6F132770-EF26-4FE8-A4DD-1E1932865E74}"/>
    <dgm:cxn modelId="{35124DD8-EAC8-42B6-9953-ADA732338C26}" srcId="{B3A08F6A-0C34-4CCD-8E62-DD3D9A4CF191}" destId="{D7357FDB-DD78-4266-AC91-517862D6A653}" srcOrd="0" destOrd="0" parTransId="{31946737-75DE-40DF-A9D3-47EAAE2B5CA4}" sibTransId="{04F2C5F5-0B3F-4C3F-84FF-1C4D83743B69}"/>
    <dgm:cxn modelId="{F69910DC-9BC2-47F2-B64F-E24E6EE56816}" srcId="{E6592521-5A35-4543-B880-773F7DED90D6}" destId="{39434DED-3CB4-4508-BD29-C0B3F5A36EEA}" srcOrd="1" destOrd="0" parTransId="{E1020A8D-5D34-4FC2-A9F7-680091C198BF}" sibTransId="{C5AC11A8-813D-4CAD-AF09-0A9C1242AB64}"/>
    <dgm:cxn modelId="{6AA494E0-1D58-4B66-B3C6-F935B92CB911}" type="presOf" srcId="{39434DED-3CB4-4508-BD29-C0B3F5A36EEA}" destId="{8AC22CC5-C8EE-477F-8212-E264B34129E5}" srcOrd="0" destOrd="0" presId="urn:microsoft.com/office/officeart/2018/2/layout/IconLabelDescriptionList"/>
    <dgm:cxn modelId="{1D7310EE-E68D-451D-ADD9-60FBE0E7768B}" type="presOf" srcId="{722E530D-E748-4699-8282-FF2100618553}" destId="{BE06CDFD-0618-49F6-B3B4-3576BC6FB8F9}" srcOrd="0" destOrd="0" presId="urn:microsoft.com/office/officeart/2018/2/layout/IconLabelDescriptionList"/>
    <dgm:cxn modelId="{33DB20FF-5DC8-454D-AC9F-BBB3507866B5}" type="presOf" srcId="{E6592521-5A35-4543-B880-773F7DED90D6}" destId="{54C2796A-AED9-474A-B0A7-66C141BF069E}" srcOrd="0" destOrd="0" presId="urn:microsoft.com/office/officeart/2018/2/layout/IconLabelDescriptionList"/>
    <dgm:cxn modelId="{17ADFF03-2F24-4F4C-9032-207F9E0FA952}" type="presParOf" srcId="{54C2796A-AED9-474A-B0A7-66C141BF069E}" destId="{326A484F-86D5-4095-9867-23C5C1508E98}" srcOrd="0" destOrd="0" presId="urn:microsoft.com/office/officeart/2018/2/layout/IconLabelDescriptionList"/>
    <dgm:cxn modelId="{56D806A8-DCB6-4DC0-AA65-E038745CB6FD}" type="presParOf" srcId="{326A484F-86D5-4095-9867-23C5C1508E98}" destId="{558816C8-52B1-481B-8613-F0F896390EFC}" srcOrd="0" destOrd="0" presId="urn:microsoft.com/office/officeart/2018/2/layout/IconLabelDescriptionList"/>
    <dgm:cxn modelId="{CCBBF6E1-A34E-4E3D-A509-95BAD6792436}" type="presParOf" srcId="{326A484F-86D5-4095-9867-23C5C1508E98}" destId="{3B89467C-4292-46FC-803B-91C33D875CA5}" srcOrd="1" destOrd="0" presId="urn:microsoft.com/office/officeart/2018/2/layout/IconLabelDescriptionList"/>
    <dgm:cxn modelId="{09BA6C5B-BC57-4E26-B8AB-DBA67D3E39E2}" type="presParOf" srcId="{326A484F-86D5-4095-9867-23C5C1508E98}" destId="{A7E2F24D-A704-4BCF-8311-D8B488049494}" srcOrd="2" destOrd="0" presId="urn:microsoft.com/office/officeart/2018/2/layout/IconLabelDescriptionList"/>
    <dgm:cxn modelId="{4CCB0571-75CC-461D-845C-32DA474AF1A7}" type="presParOf" srcId="{326A484F-86D5-4095-9867-23C5C1508E98}" destId="{D87194F2-9F32-44CB-850B-BFAF94B55A70}" srcOrd="3" destOrd="0" presId="urn:microsoft.com/office/officeart/2018/2/layout/IconLabelDescriptionList"/>
    <dgm:cxn modelId="{4929D35A-C4C8-4A50-8BA5-2B6DC3264168}" type="presParOf" srcId="{326A484F-86D5-4095-9867-23C5C1508E98}" destId="{71A4BECF-EA78-4838-90E0-9A4453CA5FAC}" srcOrd="4" destOrd="0" presId="urn:microsoft.com/office/officeart/2018/2/layout/IconLabelDescriptionList"/>
    <dgm:cxn modelId="{E3A94ED8-86CD-4A6E-B466-CDF76F15B33F}" type="presParOf" srcId="{54C2796A-AED9-474A-B0A7-66C141BF069E}" destId="{73210985-3E81-4940-B461-730E28CB4496}" srcOrd="1" destOrd="0" presId="urn:microsoft.com/office/officeart/2018/2/layout/IconLabelDescriptionList"/>
    <dgm:cxn modelId="{F6A0CA1B-5131-40FB-8D6B-FF5EEEB72E2D}" type="presParOf" srcId="{54C2796A-AED9-474A-B0A7-66C141BF069E}" destId="{7FE20311-19CD-490B-AF78-C4627FDD399D}" srcOrd="2" destOrd="0" presId="urn:microsoft.com/office/officeart/2018/2/layout/IconLabelDescriptionList"/>
    <dgm:cxn modelId="{DC76B963-4BD2-410E-936A-2048BA987DF6}" type="presParOf" srcId="{7FE20311-19CD-490B-AF78-C4627FDD399D}" destId="{59000F3A-8083-4239-9A48-BF83AA2F513E}" srcOrd="0" destOrd="0" presId="urn:microsoft.com/office/officeart/2018/2/layout/IconLabelDescriptionList"/>
    <dgm:cxn modelId="{99B1D3FD-DC3B-4521-AF45-234E513857B8}" type="presParOf" srcId="{7FE20311-19CD-490B-AF78-C4627FDD399D}" destId="{A1EA769C-3B87-4CFF-9A8F-98AA1E16377D}" srcOrd="1" destOrd="0" presId="urn:microsoft.com/office/officeart/2018/2/layout/IconLabelDescriptionList"/>
    <dgm:cxn modelId="{E7C888BB-B656-4FB2-8112-ED93CD21F746}" type="presParOf" srcId="{7FE20311-19CD-490B-AF78-C4627FDD399D}" destId="{8AC22CC5-C8EE-477F-8212-E264B34129E5}" srcOrd="2" destOrd="0" presId="urn:microsoft.com/office/officeart/2018/2/layout/IconLabelDescriptionList"/>
    <dgm:cxn modelId="{0A99CA34-E80E-4B4D-9B52-31B905B15D9E}" type="presParOf" srcId="{7FE20311-19CD-490B-AF78-C4627FDD399D}" destId="{24D0548F-6339-49B9-9BC3-518831BE7B8B}" srcOrd="3" destOrd="0" presId="urn:microsoft.com/office/officeart/2018/2/layout/IconLabelDescriptionList"/>
    <dgm:cxn modelId="{E767D130-B168-4A54-9D46-2DDB0FD466EA}" type="presParOf" srcId="{7FE20311-19CD-490B-AF78-C4627FDD399D}" destId="{32CBB0EB-9196-4237-A46D-7368C501FCA3}" srcOrd="4" destOrd="0" presId="urn:microsoft.com/office/officeart/2018/2/layout/IconLabelDescriptionList"/>
    <dgm:cxn modelId="{FD2E74F2-2990-460B-9939-743536AFA769}" type="presParOf" srcId="{54C2796A-AED9-474A-B0A7-66C141BF069E}" destId="{1E0C06F6-423B-4E81-A1C2-71324BC89F5B}" srcOrd="3" destOrd="0" presId="urn:microsoft.com/office/officeart/2018/2/layout/IconLabelDescriptionList"/>
    <dgm:cxn modelId="{A56D355B-D382-44E1-BE15-6E58DCD34FE0}" type="presParOf" srcId="{54C2796A-AED9-474A-B0A7-66C141BF069E}" destId="{51ACFF54-8702-457E-8626-E40E3C004B5A}" srcOrd="4" destOrd="0" presId="urn:microsoft.com/office/officeart/2018/2/layout/IconLabelDescriptionList"/>
    <dgm:cxn modelId="{13592AE1-3113-4476-841B-6F24DE42332E}" type="presParOf" srcId="{51ACFF54-8702-457E-8626-E40E3C004B5A}" destId="{A47425FD-F3CF-4A8F-8460-9F6A40B375FE}" srcOrd="0" destOrd="0" presId="urn:microsoft.com/office/officeart/2018/2/layout/IconLabelDescriptionList"/>
    <dgm:cxn modelId="{93A4811D-C825-4CAC-83BC-4B7BDC34199B}" type="presParOf" srcId="{51ACFF54-8702-457E-8626-E40E3C004B5A}" destId="{503524FC-A980-4919-84CB-AA4544E8931F}" srcOrd="1" destOrd="0" presId="urn:microsoft.com/office/officeart/2018/2/layout/IconLabelDescriptionList"/>
    <dgm:cxn modelId="{4D24EF52-F27B-465A-89CE-B176186EC810}" type="presParOf" srcId="{51ACFF54-8702-457E-8626-E40E3C004B5A}" destId="{BE06CDFD-0618-49F6-B3B4-3576BC6FB8F9}" srcOrd="2" destOrd="0" presId="urn:microsoft.com/office/officeart/2018/2/layout/IconLabelDescriptionList"/>
    <dgm:cxn modelId="{621C42F6-31CF-49C1-9685-6346700F999F}" type="presParOf" srcId="{51ACFF54-8702-457E-8626-E40E3C004B5A}" destId="{739521A1-C68B-46E6-9A39-2E7D924C5267}" srcOrd="3" destOrd="0" presId="urn:microsoft.com/office/officeart/2018/2/layout/IconLabelDescriptionList"/>
    <dgm:cxn modelId="{986351BE-8A81-48C4-A752-273D38626CED}" type="presParOf" srcId="{51ACFF54-8702-457E-8626-E40E3C004B5A}" destId="{E64E88BC-EC53-4BF4-9692-AFB6A2E7D160}" srcOrd="4" destOrd="0" presId="urn:microsoft.com/office/officeart/2018/2/layout/IconLabelDescriptionList"/>
    <dgm:cxn modelId="{583FA69E-FE87-4470-BF12-85B5D633EDB0}" type="presParOf" srcId="{54C2796A-AED9-474A-B0A7-66C141BF069E}" destId="{79FEB69A-3D82-4152-A671-4C3CF65E86F7}" srcOrd="5" destOrd="0" presId="urn:microsoft.com/office/officeart/2018/2/layout/IconLabelDescriptionList"/>
    <dgm:cxn modelId="{38A8D519-CD85-42CF-804F-C2FBCAC13782}" type="presParOf" srcId="{54C2796A-AED9-474A-B0A7-66C141BF069E}" destId="{A00A28B5-7E0D-4895-9A6C-70EEE4173947}" srcOrd="6" destOrd="0" presId="urn:microsoft.com/office/officeart/2018/2/layout/IconLabelDescriptionList"/>
    <dgm:cxn modelId="{BA51564B-9623-41E1-9126-DE6E93B058CE}" type="presParOf" srcId="{A00A28B5-7E0D-4895-9A6C-70EEE4173947}" destId="{260C9797-A14C-4129-8F93-BA36FC53D40F}" srcOrd="0" destOrd="0" presId="urn:microsoft.com/office/officeart/2018/2/layout/IconLabelDescriptionList"/>
    <dgm:cxn modelId="{EBB5A619-C93C-4F4F-A4F3-1B917CE0477D}" type="presParOf" srcId="{A00A28B5-7E0D-4895-9A6C-70EEE4173947}" destId="{1463AD6E-031C-4990-BE83-C06E8311BC2C}" srcOrd="1" destOrd="0" presId="urn:microsoft.com/office/officeart/2018/2/layout/IconLabelDescriptionList"/>
    <dgm:cxn modelId="{24351888-71E6-47E9-B925-E0D1D9080A75}" type="presParOf" srcId="{A00A28B5-7E0D-4895-9A6C-70EEE4173947}" destId="{99E8230B-9309-4448-BBE2-E6A8FCF3E1C1}" srcOrd="2" destOrd="0" presId="urn:microsoft.com/office/officeart/2018/2/layout/IconLabelDescriptionList"/>
    <dgm:cxn modelId="{017C6923-0D04-48C4-90F3-62DB0EE66DF1}" type="presParOf" srcId="{A00A28B5-7E0D-4895-9A6C-70EEE4173947}" destId="{C5E2F0A0-1B49-4FEF-BD28-E6B8D0C41E05}" srcOrd="3" destOrd="0" presId="urn:microsoft.com/office/officeart/2018/2/layout/IconLabelDescriptionList"/>
    <dgm:cxn modelId="{A13BD083-EDBD-4744-AC68-D168510ECBC7}" type="presParOf" srcId="{A00A28B5-7E0D-4895-9A6C-70EEE4173947}" destId="{450E3E03-8649-49A1-9026-59E211735F28}" srcOrd="4" destOrd="0" presId="urn:microsoft.com/office/officeart/2018/2/layout/IconLabelDescriptionList"/>
    <dgm:cxn modelId="{68E2EAD4-BD94-4C60-9D7C-BCDF32DDC0AF}" type="presParOf" srcId="{54C2796A-AED9-474A-B0A7-66C141BF069E}" destId="{3E87F635-F0C9-40EE-BFBC-9F52C2585B71}" srcOrd="7" destOrd="0" presId="urn:microsoft.com/office/officeart/2018/2/layout/IconLabelDescriptionList"/>
    <dgm:cxn modelId="{22D206F0-AC37-441D-97FE-89AFAABE209E}" type="presParOf" srcId="{54C2796A-AED9-474A-B0A7-66C141BF069E}" destId="{1256C84B-5217-4BFD-AF2B-8F0CCABCC42B}" srcOrd="8" destOrd="0" presId="urn:microsoft.com/office/officeart/2018/2/layout/IconLabelDescriptionList"/>
    <dgm:cxn modelId="{03ACC8EE-0CAB-47D1-9DA8-5878157F105B}" type="presParOf" srcId="{1256C84B-5217-4BFD-AF2B-8F0CCABCC42B}" destId="{F22281CE-B725-49BD-B21E-0356B88A5251}" srcOrd="0" destOrd="0" presId="urn:microsoft.com/office/officeart/2018/2/layout/IconLabelDescriptionList"/>
    <dgm:cxn modelId="{270D7F06-99CF-4D09-8F34-5FB36CD13A2E}" type="presParOf" srcId="{1256C84B-5217-4BFD-AF2B-8F0CCABCC42B}" destId="{C705077D-8619-422F-B263-04438FCA4F5A}" srcOrd="1" destOrd="0" presId="urn:microsoft.com/office/officeart/2018/2/layout/IconLabelDescriptionList"/>
    <dgm:cxn modelId="{4C0DD414-0B0E-410A-BDA0-7E75D9725D95}" type="presParOf" srcId="{1256C84B-5217-4BFD-AF2B-8F0CCABCC42B}" destId="{C136B53F-0AA5-4732-BC6D-9D20DF6220DA}" srcOrd="2" destOrd="0" presId="urn:microsoft.com/office/officeart/2018/2/layout/IconLabelDescriptionList"/>
    <dgm:cxn modelId="{6DE5FCB7-FE6F-471F-9AF9-4FF260116E65}" type="presParOf" srcId="{1256C84B-5217-4BFD-AF2B-8F0CCABCC42B}" destId="{6715E4E1-67A1-4776-846D-DC21D8511C70}" srcOrd="3" destOrd="0" presId="urn:microsoft.com/office/officeart/2018/2/layout/IconLabelDescriptionList"/>
    <dgm:cxn modelId="{846C9250-1056-4DE2-B981-4E570DF15ADB}" type="presParOf" srcId="{1256C84B-5217-4BFD-AF2B-8F0CCABCC42B}" destId="{528F35C8-5A7C-4939-B9D5-E2F408BF791F}" srcOrd="4" destOrd="0" presId="urn:microsoft.com/office/officeart/2018/2/layout/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8816C8-52B1-481B-8613-F0F896390EFC}">
      <dsp:nvSpPr>
        <dsp:cNvPr id="0" name=""/>
        <dsp:cNvSpPr/>
      </dsp:nvSpPr>
      <dsp:spPr>
        <a:xfrm>
          <a:off x="18583" y="1393775"/>
          <a:ext cx="497366" cy="47698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7E2F24D-A704-4BCF-8311-D8B488049494}">
      <dsp:nvSpPr>
        <dsp:cNvPr id="0" name=""/>
        <dsp:cNvSpPr/>
      </dsp:nvSpPr>
      <dsp:spPr>
        <a:xfrm>
          <a:off x="16323" y="1871232"/>
          <a:ext cx="1421048" cy="16940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100000"/>
            </a:lnSpc>
            <a:spcBef>
              <a:spcPct val="0"/>
            </a:spcBef>
            <a:spcAft>
              <a:spcPct val="35000"/>
            </a:spcAft>
            <a:buNone/>
            <a:defRPr b="1"/>
          </a:pPr>
          <a:r>
            <a:rPr lang="en-US" sz="1800" kern="1200" dirty="0"/>
            <a:t>Fully automated calibration system  </a:t>
          </a:r>
        </a:p>
      </dsp:txBody>
      <dsp:txXfrm>
        <a:off x="16323" y="1871232"/>
        <a:ext cx="1421048" cy="1694087"/>
      </dsp:txXfrm>
    </dsp:sp>
    <dsp:sp modelId="{71A4BECF-EA78-4838-90E0-9A4453CA5FAC}">
      <dsp:nvSpPr>
        <dsp:cNvPr id="0" name=""/>
        <dsp:cNvSpPr/>
      </dsp:nvSpPr>
      <dsp:spPr>
        <a:xfrm>
          <a:off x="15655" y="3706232"/>
          <a:ext cx="1421048" cy="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endParaRPr lang="en-US" sz="1600" kern="1200" dirty="0"/>
        </a:p>
      </dsp:txBody>
      <dsp:txXfrm>
        <a:off x="15655" y="3706232"/>
        <a:ext cx="1421048" cy="857"/>
      </dsp:txXfrm>
    </dsp:sp>
    <dsp:sp modelId="{59000F3A-8083-4239-9A48-BF83AA2F513E}">
      <dsp:nvSpPr>
        <dsp:cNvPr id="0" name=""/>
        <dsp:cNvSpPr/>
      </dsp:nvSpPr>
      <dsp:spPr>
        <a:xfrm>
          <a:off x="1736831" y="1425838"/>
          <a:ext cx="497366" cy="47698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AC22CC5-C8EE-477F-8212-E264B34129E5}">
      <dsp:nvSpPr>
        <dsp:cNvPr id="0" name=""/>
        <dsp:cNvSpPr/>
      </dsp:nvSpPr>
      <dsp:spPr>
        <a:xfrm>
          <a:off x="1603549" y="1888816"/>
          <a:ext cx="2337184" cy="16940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100000"/>
            </a:lnSpc>
            <a:spcBef>
              <a:spcPct val="0"/>
            </a:spcBef>
            <a:spcAft>
              <a:spcPct val="35000"/>
            </a:spcAft>
            <a:buNone/>
            <a:defRPr b="1"/>
          </a:pPr>
          <a:r>
            <a:rPr lang="en-US" sz="1800" kern="1200" dirty="0"/>
            <a:t>Improvement in localization of feature extremity points</a:t>
          </a:r>
        </a:p>
      </dsp:txBody>
      <dsp:txXfrm>
        <a:off x="1603549" y="1888816"/>
        <a:ext cx="2337184" cy="1694087"/>
      </dsp:txXfrm>
    </dsp:sp>
    <dsp:sp modelId="{32CBB0EB-9196-4237-A46D-7368C501FCA3}">
      <dsp:nvSpPr>
        <dsp:cNvPr id="0" name=""/>
        <dsp:cNvSpPr/>
      </dsp:nvSpPr>
      <dsp:spPr>
        <a:xfrm>
          <a:off x="1619017" y="3706227"/>
          <a:ext cx="2141463" cy="857"/>
        </a:xfrm>
        <a:prstGeom prst="rect">
          <a:avLst/>
        </a:prstGeom>
        <a:noFill/>
        <a:ln>
          <a:noFill/>
        </a:ln>
        <a:effectLst/>
      </dsp:spPr>
      <dsp:style>
        <a:lnRef idx="0">
          <a:scrgbClr r="0" g="0" b="0"/>
        </a:lnRef>
        <a:fillRef idx="0">
          <a:scrgbClr r="0" g="0" b="0"/>
        </a:fillRef>
        <a:effectRef idx="0">
          <a:scrgbClr r="0" g="0" b="0"/>
        </a:effectRef>
        <a:fontRef idx="minor"/>
      </dsp:style>
    </dsp:sp>
    <dsp:sp modelId="{A47425FD-F3CF-4A8F-8460-9F6A40B375FE}">
      <dsp:nvSpPr>
        <dsp:cNvPr id="0" name=""/>
        <dsp:cNvSpPr/>
      </dsp:nvSpPr>
      <dsp:spPr>
        <a:xfrm>
          <a:off x="4102780" y="1480934"/>
          <a:ext cx="497366" cy="47698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E06CDFD-0618-49F6-B3B4-3576BC6FB8F9}">
      <dsp:nvSpPr>
        <dsp:cNvPr id="0" name=""/>
        <dsp:cNvSpPr/>
      </dsp:nvSpPr>
      <dsp:spPr>
        <a:xfrm>
          <a:off x="3964934" y="1889460"/>
          <a:ext cx="1421048" cy="16940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100000"/>
            </a:lnSpc>
            <a:spcBef>
              <a:spcPct val="0"/>
            </a:spcBef>
            <a:spcAft>
              <a:spcPct val="35000"/>
            </a:spcAft>
            <a:buNone/>
            <a:defRPr b="1"/>
          </a:pPr>
          <a:r>
            <a:rPr lang="en-US" sz="1800" kern="1200" dirty="0"/>
            <a:t>Recognition of poses in keyframes </a:t>
          </a:r>
        </a:p>
      </dsp:txBody>
      <dsp:txXfrm>
        <a:off x="3964934" y="1889460"/>
        <a:ext cx="1421048" cy="1694087"/>
      </dsp:txXfrm>
    </dsp:sp>
    <dsp:sp modelId="{E64E88BC-EC53-4BF4-9692-AFB6A2E7D160}">
      <dsp:nvSpPr>
        <dsp:cNvPr id="0" name=""/>
        <dsp:cNvSpPr/>
      </dsp:nvSpPr>
      <dsp:spPr>
        <a:xfrm>
          <a:off x="4006727" y="3706231"/>
          <a:ext cx="1421048" cy="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endParaRPr lang="en-US" sz="1600" kern="1200" dirty="0"/>
        </a:p>
      </dsp:txBody>
      <dsp:txXfrm>
        <a:off x="4006727" y="3706231"/>
        <a:ext cx="1421048" cy="857"/>
      </dsp:txXfrm>
    </dsp:sp>
    <dsp:sp modelId="{260C9797-A14C-4129-8F93-BA36FC53D40F}">
      <dsp:nvSpPr>
        <dsp:cNvPr id="0" name=""/>
        <dsp:cNvSpPr/>
      </dsp:nvSpPr>
      <dsp:spPr>
        <a:xfrm>
          <a:off x="5993671" y="1480934"/>
          <a:ext cx="497366" cy="476982"/>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9E8230B-9309-4448-BBE2-E6A8FCF3E1C1}">
      <dsp:nvSpPr>
        <dsp:cNvPr id="0" name=""/>
        <dsp:cNvSpPr/>
      </dsp:nvSpPr>
      <dsp:spPr>
        <a:xfrm>
          <a:off x="5731269" y="1885547"/>
          <a:ext cx="1654839" cy="16940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100000"/>
            </a:lnSpc>
            <a:spcBef>
              <a:spcPct val="0"/>
            </a:spcBef>
            <a:spcAft>
              <a:spcPct val="35000"/>
            </a:spcAft>
            <a:buNone/>
            <a:defRPr b="1"/>
          </a:pPr>
          <a:r>
            <a:rPr lang="en-US" sz="1800" kern="1200" dirty="0"/>
            <a:t>Hardware accelerations</a:t>
          </a:r>
        </a:p>
      </dsp:txBody>
      <dsp:txXfrm>
        <a:off x="5731269" y="1885547"/>
        <a:ext cx="1654839" cy="1694087"/>
      </dsp:txXfrm>
    </dsp:sp>
    <dsp:sp modelId="{450E3E03-8649-49A1-9026-59E211735F28}">
      <dsp:nvSpPr>
        <dsp:cNvPr id="0" name=""/>
        <dsp:cNvSpPr/>
      </dsp:nvSpPr>
      <dsp:spPr>
        <a:xfrm>
          <a:off x="5711858" y="3706234"/>
          <a:ext cx="1421048" cy="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endParaRPr lang="en-US" sz="1600" kern="1200" dirty="0"/>
        </a:p>
      </dsp:txBody>
      <dsp:txXfrm>
        <a:off x="5711858" y="3706234"/>
        <a:ext cx="1421048" cy="857"/>
      </dsp:txXfrm>
    </dsp:sp>
    <dsp:sp modelId="{F22281CE-B725-49BD-B21E-0356B88A5251}">
      <dsp:nvSpPr>
        <dsp:cNvPr id="0" name=""/>
        <dsp:cNvSpPr/>
      </dsp:nvSpPr>
      <dsp:spPr>
        <a:xfrm>
          <a:off x="8131472" y="1482694"/>
          <a:ext cx="497366" cy="476982"/>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905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136B53F-0AA5-4732-BC6D-9D20DF6220DA}">
      <dsp:nvSpPr>
        <dsp:cNvPr id="0" name=""/>
        <dsp:cNvSpPr/>
      </dsp:nvSpPr>
      <dsp:spPr>
        <a:xfrm>
          <a:off x="7765081" y="1896761"/>
          <a:ext cx="1940839" cy="16940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800100">
            <a:lnSpc>
              <a:spcPct val="100000"/>
            </a:lnSpc>
            <a:spcBef>
              <a:spcPct val="0"/>
            </a:spcBef>
            <a:spcAft>
              <a:spcPct val="35000"/>
            </a:spcAft>
            <a:buNone/>
            <a:defRPr b="1"/>
          </a:pPr>
          <a:r>
            <a:rPr lang="en-US" sz="1800" kern="1200" dirty="0"/>
            <a:t>Pose recognition of multiple subjects or subject engaging in a task</a:t>
          </a:r>
        </a:p>
      </dsp:txBody>
      <dsp:txXfrm>
        <a:off x="7765081" y="1896761"/>
        <a:ext cx="1940839" cy="1694087"/>
      </dsp:txXfrm>
    </dsp:sp>
    <dsp:sp modelId="{528F35C8-5A7C-4939-B9D5-E2F408BF791F}">
      <dsp:nvSpPr>
        <dsp:cNvPr id="0" name=""/>
        <dsp:cNvSpPr/>
      </dsp:nvSpPr>
      <dsp:spPr>
        <a:xfrm>
          <a:off x="7807648" y="3706234"/>
          <a:ext cx="3361959" cy="8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11200">
            <a:lnSpc>
              <a:spcPct val="100000"/>
            </a:lnSpc>
            <a:spcBef>
              <a:spcPct val="0"/>
            </a:spcBef>
            <a:spcAft>
              <a:spcPct val="35000"/>
            </a:spcAft>
            <a:buNone/>
          </a:pPr>
          <a:endParaRPr lang="en-US" sz="1600" kern="1200" dirty="0"/>
        </a:p>
      </dsp:txBody>
      <dsp:txXfrm>
        <a:off x="7807648" y="3706234"/>
        <a:ext cx="3361959" cy="857"/>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8C7F0A7-65D3-4A93-BC80-15A6F8EB7320}"/>
              </a:ext>
            </a:extLst>
          </p:cNvPr>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ECB2575-FA3D-4796-A488-CDB9CC024758}"/>
              </a:ext>
            </a:extLst>
          </p:cNvPr>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B44939BA-25DA-4629-B4CF-00296FF6AC51}" type="datetimeFigureOut">
              <a:rPr lang="en-US" smtClean="0"/>
              <a:t>11/12/2019</a:t>
            </a:fld>
            <a:endParaRPr lang="en-US"/>
          </a:p>
        </p:txBody>
      </p:sp>
      <p:sp>
        <p:nvSpPr>
          <p:cNvPr id="4" name="Footer Placeholder 3">
            <a:extLst>
              <a:ext uri="{FF2B5EF4-FFF2-40B4-BE49-F238E27FC236}">
                <a16:creationId xmlns:a16="http://schemas.microsoft.com/office/drawing/2014/main" id="{025B53C7-674F-49CC-80CB-FEFCC617310E}"/>
              </a:ext>
            </a:extLst>
          </p:cNvPr>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0F85571-F72D-46F8-B8AF-049F61EFB7CC}"/>
              </a:ext>
            </a:extLst>
          </p:cNvPr>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69EEB1BC-57EE-41EC-AA96-7972DCD9F4C0}" type="slidenum">
              <a:rPr lang="en-US" smtClean="0"/>
              <a:t>‹#›</a:t>
            </a:fld>
            <a:endParaRPr lang="en-US"/>
          </a:p>
        </p:txBody>
      </p:sp>
    </p:spTree>
    <p:extLst>
      <p:ext uri="{BB962C8B-B14F-4D97-AF65-F5344CB8AC3E}">
        <p14:creationId xmlns:p14="http://schemas.microsoft.com/office/powerpoint/2010/main" val="4043866861"/>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2.png>
</file>

<file path=ppt/media/image5.png>
</file>

<file path=ppt/media/image6.png>
</file>

<file path=ppt/media/image7.png>
</file>

<file path=ppt/media/image8.sv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90498507-59DB-46C7-9D7A-681E86E3F0AF}" type="datetimeFigureOut">
              <a:rPr lang="en-US" smtClean="0"/>
              <a:t>11/12/2019</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F1CF25FA-8E72-4FFB-B298-32581748AA0D}" type="slidenum">
              <a:rPr lang="en-US" smtClean="0"/>
              <a:t>‹#›</a:t>
            </a:fld>
            <a:endParaRPr lang="en-US"/>
          </a:p>
        </p:txBody>
      </p:sp>
    </p:spTree>
    <p:extLst>
      <p:ext uri="{BB962C8B-B14F-4D97-AF65-F5344CB8AC3E}">
        <p14:creationId xmlns:p14="http://schemas.microsoft.com/office/powerpoint/2010/main" val="41314785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these extremity nodes are labelled, they along with their 2 </a:t>
            </a:r>
            <a:r>
              <a:rPr lang="en-US" dirty="0" err="1"/>
              <a:t>neighbouring</a:t>
            </a:r>
            <a:r>
              <a:rPr lang="en-US" dirty="0"/>
              <a:t> topological nodes are bundled into a feature set which can further be used for pose classification.</a:t>
            </a:r>
          </a:p>
        </p:txBody>
      </p:sp>
      <p:sp>
        <p:nvSpPr>
          <p:cNvPr id="4" name="Slide Number Placeholder 3"/>
          <p:cNvSpPr>
            <a:spLocks noGrp="1"/>
          </p:cNvSpPr>
          <p:nvPr>
            <p:ph type="sldNum" sz="quarter" idx="5"/>
          </p:nvPr>
        </p:nvSpPr>
        <p:spPr/>
        <p:txBody>
          <a:bodyPr/>
          <a:lstStyle/>
          <a:p>
            <a:fld id="{F1CF25FA-8E72-4FFB-B298-32581748AA0D}" type="slidenum">
              <a:rPr lang="en-US" smtClean="0"/>
              <a:t>2</a:t>
            </a:fld>
            <a:endParaRPr lang="en-US"/>
          </a:p>
        </p:txBody>
      </p:sp>
    </p:spTree>
    <p:extLst>
      <p:ext uri="{BB962C8B-B14F-4D97-AF65-F5344CB8AC3E}">
        <p14:creationId xmlns:p14="http://schemas.microsoft.com/office/powerpoint/2010/main" val="36664700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use another dataset which are actually captured from the Kinect sensors of the previously mentioned experimental setup. In the experiments, 2 subjects </a:t>
            </a:r>
            <a:r>
              <a:rPr lang="en-US" dirty="0" err="1"/>
              <a:t>perfomed</a:t>
            </a:r>
            <a:r>
              <a:rPr lang="en-US" dirty="0"/>
              <a:t> 7 simple poses. The </a:t>
            </a:r>
            <a:r>
              <a:rPr lang="en-US" dirty="0" err="1"/>
              <a:t>datset</a:t>
            </a:r>
            <a:r>
              <a:rPr lang="en-US" dirty="0"/>
              <a:t> from 1 subject is used for training the proposed model whereas the </a:t>
            </a:r>
            <a:r>
              <a:rPr lang="en-US" dirty="0" err="1"/>
              <a:t>the</a:t>
            </a:r>
            <a:r>
              <a:rPr lang="en-US" dirty="0"/>
              <a:t> </a:t>
            </a:r>
            <a:r>
              <a:rPr lang="en-US" dirty="0" err="1"/>
              <a:t>othe</a:t>
            </a:r>
            <a:r>
              <a:rPr lang="en-US" dirty="0"/>
              <a:t> dataset from 2</a:t>
            </a:r>
            <a:r>
              <a:rPr lang="en-US" baseline="30000" dirty="0"/>
              <a:t>nd</a:t>
            </a:r>
            <a:r>
              <a:rPr lang="en-US" dirty="0"/>
              <a:t> subject is used for testing. </a:t>
            </a:r>
          </a:p>
          <a:p>
            <a:endParaRPr lang="en-US" dirty="0"/>
          </a:p>
        </p:txBody>
      </p:sp>
      <p:sp>
        <p:nvSpPr>
          <p:cNvPr id="4" name="Slide Number Placeholder 3"/>
          <p:cNvSpPr>
            <a:spLocks noGrp="1"/>
          </p:cNvSpPr>
          <p:nvPr>
            <p:ph type="sldNum" sz="quarter" idx="5"/>
          </p:nvPr>
        </p:nvSpPr>
        <p:spPr/>
        <p:txBody>
          <a:bodyPr/>
          <a:lstStyle/>
          <a:p>
            <a:fld id="{F1CF25FA-8E72-4FFB-B298-32581748AA0D}" type="slidenum">
              <a:rPr lang="en-US" smtClean="0"/>
              <a:t>3</a:t>
            </a:fld>
            <a:endParaRPr lang="en-US"/>
          </a:p>
        </p:txBody>
      </p:sp>
    </p:spTree>
    <p:extLst>
      <p:ext uri="{BB962C8B-B14F-4D97-AF65-F5344CB8AC3E}">
        <p14:creationId xmlns:p14="http://schemas.microsoft.com/office/powerpoint/2010/main" val="23317848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figure on the left shows the performance of proposed classifier for key body </a:t>
            </a:r>
            <a:r>
              <a:rPr lang="en-US" dirty="0" err="1"/>
              <a:t>extrmeites</a:t>
            </a:r>
            <a:r>
              <a:rPr lang="en-US" dirty="0"/>
              <a:t>. And then these outputs are  used in classifying the poses with classification results  as shown  on the right side. </a:t>
            </a:r>
          </a:p>
          <a:p>
            <a:r>
              <a:rPr lang="en-US" dirty="0"/>
              <a:t>As you can see the overall pose classification is around 90%. It is due to the simplicity in real dataset.</a:t>
            </a:r>
          </a:p>
        </p:txBody>
      </p:sp>
      <p:sp>
        <p:nvSpPr>
          <p:cNvPr id="4" name="Slide Number Placeholder 3"/>
          <p:cNvSpPr>
            <a:spLocks noGrp="1"/>
          </p:cNvSpPr>
          <p:nvPr>
            <p:ph type="sldNum" sz="quarter" idx="5"/>
          </p:nvPr>
        </p:nvSpPr>
        <p:spPr/>
        <p:txBody>
          <a:bodyPr/>
          <a:lstStyle/>
          <a:p>
            <a:fld id="{F1CF25FA-8E72-4FFB-B298-32581748AA0D}" type="slidenum">
              <a:rPr lang="en-US" smtClean="0"/>
              <a:t>5</a:t>
            </a:fld>
            <a:endParaRPr lang="en-US"/>
          </a:p>
        </p:txBody>
      </p:sp>
    </p:spTree>
    <p:extLst>
      <p:ext uri="{BB962C8B-B14F-4D97-AF65-F5344CB8AC3E}">
        <p14:creationId xmlns:p14="http://schemas.microsoft.com/office/powerpoint/2010/main" val="3351854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qualitative results. With best cases and worst cases.</a:t>
            </a:r>
          </a:p>
          <a:p>
            <a:r>
              <a:rPr lang="en-US" dirty="0"/>
              <a:t>In worst cases, if the feature extremities are not correctly detected, it affects the rest of the process including </a:t>
            </a:r>
            <a:r>
              <a:rPr lang="en-US" dirty="0" err="1"/>
              <a:t>clusterization</a:t>
            </a:r>
            <a:r>
              <a:rPr lang="en-US" dirty="0"/>
              <a:t> and skeleton formation. </a:t>
            </a:r>
          </a:p>
        </p:txBody>
      </p:sp>
      <p:sp>
        <p:nvSpPr>
          <p:cNvPr id="4" name="Slide Number Placeholder 3"/>
          <p:cNvSpPr>
            <a:spLocks noGrp="1"/>
          </p:cNvSpPr>
          <p:nvPr>
            <p:ph type="sldNum" sz="quarter" idx="5"/>
          </p:nvPr>
        </p:nvSpPr>
        <p:spPr/>
        <p:txBody>
          <a:bodyPr/>
          <a:lstStyle/>
          <a:p>
            <a:fld id="{F1CF25FA-8E72-4FFB-B298-32581748AA0D}" type="slidenum">
              <a:rPr lang="en-US" smtClean="0"/>
              <a:t>6</a:t>
            </a:fld>
            <a:endParaRPr lang="en-US"/>
          </a:p>
        </p:txBody>
      </p:sp>
    </p:spTree>
    <p:extLst>
      <p:ext uri="{BB962C8B-B14F-4D97-AF65-F5344CB8AC3E}">
        <p14:creationId xmlns:p14="http://schemas.microsoft.com/office/powerpoint/2010/main" val="1210315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CF25FA-8E72-4FFB-B298-32581748AA0D}" type="slidenum">
              <a:rPr lang="en-US" smtClean="0"/>
              <a:t>7</a:t>
            </a:fld>
            <a:endParaRPr lang="en-US"/>
          </a:p>
        </p:txBody>
      </p:sp>
    </p:spTree>
    <p:extLst>
      <p:ext uri="{BB962C8B-B14F-4D97-AF65-F5344CB8AC3E}">
        <p14:creationId xmlns:p14="http://schemas.microsoft.com/office/powerpoint/2010/main" val="38622518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the proposed framework can be summarized as follow as </a:t>
            </a:r>
          </a:p>
        </p:txBody>
      </p:sp>
      <p:sp>
        <p:nvSpPr>
          <p:cNvPr id="4" name="Slide Number Placeholder 3"/>
          <p:cNvSpPr>
            <a:spLocks noGrp="1"/>
          </p:cNvSpPr>
          <p:nvPr>
            <p:ph type="sldNum" sz="quarter" idx="5"/>
          </p:nvPr>
        </p:nvSpPr>
        <p:spPr/>
        <p:txBody>
          <a:bodyPr/>
          <a:lstStyle/>
          <a:p>
            <a:fld id="{F1CF25FA-8E72-4FFB-B298-32581748AA0D}" type="slidenum">
              <a:rPr lang="en-US" smtClean="0"/>
              <a:t>8</a:t>
            </a:fld>
            <a:endParaRPr lang="en-US"/>
          </a:p>
        </p:txBody>
      </p:sp>
    </p:spTree>
    <p:extLst>
      <p:ext uri="{BB962C8B-B14F-4D97-AF65-F5344CB8AC3E}">
        <p14:creationId xmlns:p14="http://schemas.microsoft.com/office/powerpoint/2010/main" val="23715738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CF25FA-8E72-4FFB-B298-32581748AA0D}" type="slidenum">
              <a:rPr lang="en-US" smtClean="0"/>
              <a:t>9</a:t>
            </a:fld>
            <a:endParaRPr lang="en-US"/>
          </a:p>
        </p:txBody>
      </p:sp>
    </p:spTree>
    <p:extLst>
      <p:ext uri="{BB962C8B-B14F-4D97-AF65-F5344CB8AC3E}">
        <p14:creationId xmlns:p14="http://schemas.microsoft.com/office/powerpoint/2010/main" val="2746181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This future scope of the proposed framework  is as follows: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work, the spheres in calibration tool were manually identified as X, Y, Z and original points </a:t>
            </a:r>
            <a:r>
              <a:rPr lang="en-US" sz="1200" kern="1200" dirty="0" err="1">
                <a:solidFill>
                  <a:schemeClr val="tx1"/>
                </a:solidFill>
                <a:effectLst/>
                <a:latin typeface="+mn-lt"/>
                <a:ea typeface="+mn-ea"/>
                <a:cs typeface="+mn-cs"/>
              </a:rPr>
              <a:t>asf</a:t>
            </a:r>
            <a:r>
              <a:rPr lang="en-US" sz="1200" kern="1200" dirty="0">
                <a:solidFill>
                  <a:schemeClr val="tx1"/>
                </a:solidFill>
                <a:effectLst/>
                <a:latin typeface="+mn-lt"/>
                <a:ea typeface="+mn-ea"/>
                <a:cs typeface="+mn-cs"/>
              </a:rPr>
              <a:t> the coordinate frame. The calibration process can be fully automated by constructed calibration tool with four distinct spheres of different radii.</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By refining localization of these points would lead to better classification of key body extremities thereby improving the performance in pose recognition. This can be done by updating the feature extremity points through enhancements over time and filtering unwanted candidates with help of particle [64] or Kalman filters </a:t>
            </a:r>
            <a:endParaRPr lang="en-US" sz="1200" dirty="0"/>
          </a:p>
          <a:p>
            <a:endParaRPr lang="en-US" dirty="0"/>
          </a:p>
          <a:p>
            <a:pPr lvl="0">
              <a:buFont typeface="Arial" panose="020B0604020202020204" pitchFamily="34" charset="0"/>
              <a:buChar char="•"/>
            </a:pPr>
            <a:r>
              <a:rPr lang="en-US" sz="1200" dirty="0"/>
              <a:t>.</a:t>
            </a:r>
            <a:r>
              <a:rPr lang="en-US" sz="1200" kern="1200" dirty="0">
                <a:solidFill>
                  <a:schemeClr val="tx1"/>
                </a:solidFill>
                <a:effectLst/>
                <a:latin typeface="+mn-lt"/>
                <a:ea typeface="+mn-ea"/>
                <a:cs typeface="+mn-cs"/>
              </a:rPr>
              <a:t>Rather than recognizing poses in each frame in an action sequence, the system can be programmed to generate the hierarchical skeleton at specific intervals </a:t>
            </a:r>
            <a:r>
              <a:rPr lang="en-US" sz="1200" dirty="0"/>
              <a:t>skeleton tree model is generated at keyframe in action sequence. This Reduces the computation time and memory </a:t>
            </a:r>
          </a:p>
          <a:p>
            <a:pPr lvl="0">
              <a:buNone/>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whole framework was implemented on CPU hardware. With Kinect sensors connected to the same CPU, the entire process was slowed. Hence, the final part of the second stage of the framework was executed offline. It could be realized in real-time and made more efficient with the help of the latest graphics processing units </a:t>
            </a:r>
            <a:r>
              <a:rPr lang="en-US" sz="1200" dirty="0"/>
              <a:t>More real-time efficiency with GPU</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lvl="0">
              <a:lnSpc>
                <a:spcPct val="100000"/>
              </a:lnSpc>
            </a:pPr>
            <a:r>
              <a:rPr lang="en-US" sz="1200" kern="1200" dirty="0">
                <a:solidFill>
                  <a:schemeClr val="tx1"/>
                </a:solidFill>
                <a:effectLst/>
                <a:latin typeface="+mn-lt"/>
                <a:ea typeface="+mn-ea"/>
                <a:cs typeface="+mn-cs"/>
              </a:rPr>
              <a:t>The framework proposed in this thesis could serve as a preliminary study for the actions/poses analysis of more than one person in any environment.</a:t>
            </a:r>
            <a:endParaRPr lang="en-US" sz="1200" dirty="0"/>
          </a:p>
          <a:p>
            <a:pPr lvl="0">
              <a:lnSpc>
                <a:spcPct val="100000"/>
              </a:lnSpc>
            </a:pPr>
            <a:r>
              <a:rPr lang="en-US" sz="1200" dirty="0"/>
              <a:t>Proposed feature sets can identify and track multiple bodies at the same time. </a:t>
            </a:r>
          </a:p>
          <a:p>
            <a:pPr lvl="0">
              <a:lnSpc>
                <a:spcPct val="100000"/>
              </a:lnSpc>
            </a:pPr>
            <a:r>
              <a:rPr lang="en-US" sz="1200" dirty="0"/>
              <a:t>These features can determine the presence of an object in hands while subject interacts with daily items. </a:t>
            </a:r>
          </a:p>
          <a:p>
            <a:pPr lvl="0">
              <a:lnSpc>
                <a:spcPct val="100000"/>
              </a:lnSpc>
            </a:pPr>
            <a:r>
              <a:rPr lang="en-US" sz="1200" dirty="0"/>
              <a:t>Such technique can give a complete understanding of the subject’s actions in any given living space.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lvl="0">
              <a:buNone/>
            </a:pPr>
            <a:endParaRPr lang="en-US" sz="1200" dirty="0"/>
          </a:p>
          <a:p>
            <a:endParaRPr lang="en-US" dirty="0"/>
          </a:p>
        </p:txBody>
      </p:sp>
      <p:sp>
        <p:nvSpPr>
          <p:cNvPr id="4" name="Slide Number Placeholder 3"/>
          <p:cNvSpPr>
            <a:spLocks noGrp="1"/>
          </p:cNvSpPr>
          <p:nvPr>
            <p:ph type="sldNum" sz="quarter" idx="5"/>
          </p:nvPr>
        </p:nvSpPr>
        <p:spPr/>
        <p:txBody>
          <a:bodyPr/>
          <a:lstStyle/>
          <a:p>
            <a:fld id="{F1CF25FA-8E72-4FFB-B298-32581748AA0D}" type="slidenum">
              <a:rPr lang="en-US" smtClean="0"/>
              <a:t>10</a:t>
            </a:fld>
            <a:endParaRPr lang="en-US"/>
          </a:p>
        </p:txBody>
      </p:sp>
    </p:spTree>
    <p:extLst>
      <p:ext uri="{BB962C8B-B14F-4D97-AF65-F5344CB8AC3E}">
        <p14:creationId xmlns:p14="http://schemas.microsoft.com/office/powerpoint/2010/main" val="32042461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3BF478E-D386-4232-8472-874CC7354202}" type="datetime1">
              <a:rPr lang="en-US" smtClean="0"/>
              <a:t>11/12/2019</a:t>
            </a:fld>
            <a:endParaRPr lang="en-US" dirty="0"/>
          </a:p>
        </p:txBody>
      </p:sp>
      <p:sp>
        <p:nvSpPr>
          <p:cNvPr id="5" name="Footer Placeholder 4"/>
          <p:cNvSpPr>
            <a:spLocks noGrp="1"/>
          </p:cNvSpPr>
          <p:nvPr>
            <p:ph type="ftr" sz="quarter" idx="11"/>
          </p:nvPr>
        </p:nvSpPr>
        <p:spPr/>
        <p:txBody>
          <a:bodyPr/>
          <a:lstStyle/>
          <a:p>
            <a:r>
              <a:rPr lang="en-US"/>
              <a:t>Localization of Specific Body Part by Multiple Depth Sensors Network</a:t>
            </a:r>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90940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87E6CD-20AE-406E-8791-B0AD458ACC89}" type="datetime1">
              <a:rPr lang="en-US" smtClean="0"/>
              <a:t>11/12/2019</a:t>
            </a:fld>
            <a:endParaRPr lang="en-US" dirty="0"/>
          </a:p>
        </p:txBody>
      </p:sp>
      <p:sp>
        <p:nvSpPr>
          <p:cNvPr id="5" name="Footer Placeholder 4"/>
          <p:cNvSpPr>
            <a:spLocks noGrp="1"/>
          </p:cNvSpPr>
          <p:nvPr>
            <p:ph type="ftr" sz="quarter" idx="11"/>
          </p:nvPr>
        </p:nvSpPr>
        <p:spPr/>
        <p:txBody>
          <a:bodyPr/>
          <a:lstStyle/>
          <a:p>
            <a:r>
              <a:rPr lang="en-US"/>
              <a:t>Localization of Specific Body Part by Multiple Depth Sensors Network</a:t>
            </a:r>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4030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3263E1-4D65-4805-8F96-3FA0B2754D65}" type="datetime1">
              <a:rPr lang="en-US" smtClean="0"/>
              <a:t>11/12/2019</a:t>
            </a:fld>
            <a:endParaRPr lang="en-US" dirty="0"/>
          </a:p>
        </p:txBody>
      </p:sp>
      <p:sp>
        <p:nvSpPr>
          <p:cNvPr id="5" name="Footer Placeholder 4"/>
          <p:cNvSpPr>
            <a:spLocks noGrp="1"/>
          </p:cNvSpPr>
          <p:nvPr>
            <p:ph type="ftr" sz="quarter" idx="11"/>
          </p:nvPr>
        </p:nvSpPr>
        <p:spPr/>
        <p:txBody>
          <a:bodyPr/>
          <a:lstStyle/>
          <a:p>
            <a:r>
              <a:rPr lang="en-US"/>
              <a:t>Localization of Specific Body Part by Multiple Depth Sensors Network</a:t>
            </a:r>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305849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28FF714-7657-4266-A98F-04820B9F55A2}" type="datetime1">
              <a:rPr lang="en-US" smtClean="0"/>
              <a:t>11/12/2019</a:t>
            </a:fld>
            <a:endParaRPr lang="en-US" dirty="0"/>
          </a:p>
        </p:txBody>
      </p:sp>
      <p:sp>
        <p:nvSpPr>
          <p:cNvPr id="6" name="Footer Placeholder 5"/>
          <p:cNvSpPr>
            <a:spLocks noGrp="1"/>
          </p:cNvSpPr>
          <p:nvPr>
            <p:ph type="ftr" sz="quarter" idx="11"/>
          </p:nvPr>
        </p:nvSpPr>
        <p:spPr/>
        <p:txBody>
          <a:bodyPr/>
          <a:lstStyle/>
          <a:p>
            <a:r>
              <a:rPr lang="en-US"/>
              <a:t>Localization of Specific Body Part by Multiple Depth Sensors Network</a:t>
            </a:r>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818691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7E0462A0-B86A-421D-82FE-000BC7E79C0F}" type="datetime1">
              <a:rPr lang="en-US" smtClean="0"/>
              <a:t>11/12/2019</a:t>
            </a:fld>
            <a:endParaRPr lang="en-US" dirty="0"/>
          </a:p>
        </p:txBody>
      </p:sp>
      <p:sp>
        <p:nvSpPr>
          <p:cNvPr id="6" name="Footer Placeholder 5"/>
          <p:cNvSpPr>
            <a:spLocks noGrp="1"/>
          </p:cNvSpPr>
          <p:nvPr>
            <p:ph type="ftr" sz="quarter" idx="11"/>
          </p:nvPr>
        </p:nvSpPr>
        <p:spPr/>
        <p:txBody>
          <a:bodyPr/>
          <a:lstStyle/>
          <a:p>
            <a:r>
              <a:rPr lang="en-US"/>
              <a:t>Localization of Specific Body Part by Multiple Depth Sensors Network</a:t>
            </a:r>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5033920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EBE720AA-8F04-4D7B-9FF5-2F25DDEB5534}" type="datetime1">
              <a:rPr lang="en-US" smtClean="0"/>
              <a:t>11/12/2019</a:t>
            </a:fld>
            <a:endParaRPr lang="en-US" dirty="0"/>
          </a:p>
        </p:txBody>
      </p:sp>
      <p:sp>
        <p:nvSpPr>
          <p:cNvPr id="6" name="Footer Placeholder 5"/>
          <p:cNvSpPr>
            <a:spLocks noGrp="1"/>
          </p:cNvSpPr>
          <p:nvPr>
            <p:ph type="ftr" sz="quarter" idx="11"/>
          </p:nvPr>
        </p:nvSpPr>
        <p:spPr/>
        <p:txBody>
          <a:bodyPr/>
          <a:lstStyle/>
          <a:p>
            <a:r>
              <a:rPr lang="en-US"/>
              <a:t>Localization of Specific Body Part by Multiple Depth Sensors Network</a:t>
            </a:r>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18145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E708D0-0CD9-4B9C-8FB7-48973A53E323}" type="datetime1">
              <a:rPr lang="en-US" smtClean="0"/>
              <a:t>11/12/2019</a:t>
            </a:fld>
            <a:endParaRPr lang="en-US" dirty="0"/>
          </a:p>
        </p:txBody>
      </p:sp>
      <p:sp>
        <p:nvSpPr>
          <p:cNvPr id="5" name="Footer Placeholder 4"/>
          <p:cNvSpPr>
            <a:spLocks noGrp="1"/>
          </p:cNvSpPr>
          <p:nvPr>
            <p:ph type="ftr" sz="quarter" idx="11"/>
          </p:nvPr>
        </p:nvSpPr>
        <p:spPr/>
        <p:txBody>
          <a:bodyPr/>
          <a:lstStyle/>
          <a:p>
            <a:r>
              <a:rPr lang="en-US"/>
              <a:t>Localization of Specific Body Part by Multiple Depth Sensors Network</a:t>
            </a:r>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543958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EEB97A4-F554-498C-AF9D-02880C1EC3CB}" type="datetime1">
              <a:rPr lang="en-US" smtClean="0"/>
              <a:t>11/12/2019</a:t>
            </a:fld>
            <a:endParaRPr lang="en-US" dirty="0"/>
          </a:p>
        </p:txBody>
      </p:sp>
      <p:sp>
        <p:nvSpPr>
          <p:cNvPr id="5" name="Footer Placeholder 4"/>
          <p:cNvSpPr>
            <a:spLocks noGrp="1"/>
          </p:cNvSpPr>
          <p:nvPr>
            <p:ph type="ftr" sz="quarter" idx="11"/>
          </p:nvPr>
        </p:nvSpPr>
        <p:spPr/>
        <p:txBody>
          <a:bodyPr/>
          <a:lstStyle/>
          <a:p>
            <a:r>
              <a:rPr lang="en-US"/>
              <a:t>Localization of Specific Body Part by Multiple Depth Sensors Network</a:t>
            </a:r>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605151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3890FAC-8F34-400A-821E-91D7CF07668C}" type="datetime1">
              <a:rPr lang="en-US" smtClean="0"/>
              <a:t>11/12/2019</a:t>
            </a:fld>
            <a:endParaRPr lang="en-US" dirty="0"/>
          </a:p>
        </p:txBody>
      </p:sp>
      <p:sp>
        <p:nvSpPr>
          <p:cNvPr id="5" name="Footer Placeholder 4"/>
          <p:cNvSpPr>
            <a:spLocks noGrp="1"/>
          </p:cNvSpPr>
          <p:nvPr>
            <p:ph type="ftr" sz="quarter" idx="11"/>
          </p:nvPr>
        </p:nvSpPr>
        <p:spPr/>
        <p:txBody>
          <a:bodyPr/>
          <a:lstStyle/>
          <a:p>
            <a:r>
              <a:rPr lang="en-US"/>
              <a:t>Localization of Specific Body Part by Multiple Depth Sensors Network</a:t>
            </a:r>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6739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2E53C5-1380-4023-B4FE-847816B47955}" type="datetime1">
              <a:rPr lang="en-US" smtClean="0"/>
              <a:t>11/12/2019</a:t>
            </a:fld>
            <a:endParaRPr lang="en-US" dirty="0"/>
          </a:p>
        </p:txBody>
      </p:sp>
      <p:sp>
        <p:nvSpPr>
          <p:cNvPr id="5" name="Footer Placeholder 4"/>
          <p:cNvSpPr>
            <a:spLocks noGrp="1"/>
          </p:cNvSpPr>
          <p:nvPr>
            <p:ph type="ftr" sz="quarter" idx="11"/>
          </p:nvPr>
        </p:nvSpPr>
        <p:spPr/>
        <p:txBody>
          <a:bodyPr/>
          <a:lstStyle/>
          <a:p>
            <a:r>
              <a:rPr lang="en-US"/>
              <a:t>Localization of Specific Body Part by Multiple Depth Sensors Network</a:t>
            </a:r>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845954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46002E2-2C2C-45A8-BFC7-45DC8B0FCE89}" type="datetime1">
              <a:rPr lang="en-US" smtClean="0"/>
              <a:t>11/12/2019</a:t>
            </a:fld>
            <a:endParaRPr lang="en-US" dirty="0"/>
          </a:p>
        </p:txBody>
      </p:sp>
      <p:sp>
        <p:nvSpPr>
          <p:cNvPr id="6" name="Footer Placeholder 5"/>
          <p:cNvSpPr>
            <a:spLocks noGrp="1"/>
          </p:cNvSpPr>
          <p:nvPr>
            <p:ph type="ftr" sz="quarter" idx="11"/>
          </p:nvPr>
        </p:nvSpPr>
        <p:spPr/>
        <p:txBody>
          <a:bodyPr/>
          <a:lstStyle/>
          <a:p>
            <a:r>
              <a:rPr lang="en-US"/>
              <a:t>Localization of Specific Body Part by Multiple Depth Sensors Network</a:t>
            </a:r>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976466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999DE9-351A-4A4D-BB98-BA2DAD3D1471}" type="datetime1">
              <a:rPr lang="en-US" smtClean="0"/>
              <a:t>11/12/2019</a:t>
            </a:fld>
            <a:endParaRPr lang="en-US" dirty="0"/>
          </a:p>
        </p:txBody>
      </p:sp>
      <p:sp>
        <p:nvSpPr>
          <p:cNvPr id="8" name="Footer Placeholder 7"/>
          <p:cNvSpPr>
            <a:spLocks noGrp="1"/>
          </p:cNvSpPr>
          <p:nvPr>
            <p:ph type="ftr" sz="quarter" idx="11"/>
          </p:nvPr>
        </p:nvSpPr>
        <p:spPr/>
        <p:txBody>
          <a:bodyPr/>
          <a:lstStyle/>
          <a:p>
            <a:r>
              <a:rPr lang="en-US"/>
              <a:t>Localization of Specific Body Part by Multiple Depth Sensors Network</a:t>
            </a:r>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038853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2858E0B-9827-48E1-BF29-9E7CE35896AC}" type="datetime1">
              <a:rPr lang="en-US" smtClean="0"/>
              <a:t>11/12/2019</a:t>
            </a:fld>
            <a:endParaRPr lang="en-US" dirty="0"/>
          </a:p>
        </p:txBody>
      </p:sp>
      <p:sp>
        <p:nvSpPr>
          <p:cNvPr id="4" name="Footer Placeholder 3"/>
          <p:cNvSpPr>
            <a:spLocks noGrp="1"/>
          </p:cNvSpPr>
          <p:nvPr>
            <p:ph type="ftr" sz="quarter" idx="11"/>
          </p:nvPr>
        </p:nvSpPr>
        <p:spPr/>
        <p:txBody>
          <a:bodyPr/>
          <a:lstStyle/>
          <a:p>
            <a:r>
              <a:rPr lang="en-US"/>
              <a:t>Localization of Specific Body Part by Multiple Depth Sensors Network</a:t>
            </a:r>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827588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2BBC9F-9D6F-4926-9D9E-BF79083288D9}" type="datetime1">
              <a:rPr lang="en-US" smtClean="0"/>
              <a:t>11/12/2019</a:t>
            </a:fld>
            <a:endParaRPr lang="en-US" dirty="0"/>
          </a:p>
        </p:txBody>
      </p:sp>
      <p:sp>
        <p:nvSpPr>
          <p:cNvPr id="3" name="Footer Placeholder 2"/>
          <p:cNvSpPr>
            <a:spLocks noGrp="1"/>
          </p:cNvSpPr>
          <p:nvPr>
            <p:ph type="ftr" sz="quarter" idx="11"/>
          </p:nvPr>
        </p:nvSpPr>
        <p:spPr/>
        <p:txBody>
          <a:bodyPr/>
          <a:lstStyle/>
          <a:p>
            <a:r>
              <a:rPr lang="en-US"/>
              <a:t>Localization of Specific Body Part by Multiple Depth Sensors Network</a:t>
            </a:r>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76556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C940302-4848-4D56-BC8B-4F92118612D7}" type="datetime1">
              <a:rPr lang="en-US" smtClean="0"/>
              <a:t>11/12/2019</a:t>
            </a:fld>
            <a:endParaRPr lang="en-US" dirty="0"/>
          </a:p>
        </p:txBody>
      </p:sp>
      <p:sp>
        <p:nvSpPr>
          <p:cNvPr id="6" name="Footer Placeholder 5"/>
          <p:cNvSpPr>
            <a:spLocks noGrp="1"/>
          </p:cNvSpPr>
          <p:nvPr>
            <p:ph type="ftr" sz="quarter" idx="11"/>
          </p:nvPr>
        </p:nvSpPr>
        <p:spPr/>
        <p:txBody>
          <a:bodyPr/>
          <a:lstStyle/>
          <a:p>
            <a:r>
              <a:rPr lang="en-US"/>
              <a:t>Localization of Specific Body Part by Multiple Depth Sensors Network</a:t>
            </a:r>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3635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9B7FCC9-7ECB-40F8-B381-8C8FAC02EF05}" type="datetime1">
              <a:rPr lang="en-US" smtClean="0"/>
              <a:t>11/12/2019</a:t>
            </a:fld>
            <a:endParaRPr lang="en-US" dirty="0"/>
          </a:p>
        </p:txBody>
      </p:sp>
      <p:sp>
        <p:nvSpPr>
          <p:cNvPr id="6" name="Footer Placeholder 5"/>
          <p:cNvSpPr>
            <a:spLocks noGrp="1"/>
          </p:cNvSpPr>
          <p:nvPr>
            <p:ph type="ftr" sz="quarter" idx="11"/>
          </p:nvPr>
        </p:nvSpPr>
        <p:spPr/>
        <p:txBody>
          <a:bodyPr/>
          <a:lstStyle/>
          <a:p>
            <a:r>
              <a:rPr lang="en-US"/>
              <a:t>Localization of Specific Body Part by Multiple Depth Sensors Network</a:t>
            </a:r>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476795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1A9625AF-C5F4-427B-9A61-F563731466AF}" type="datetime1">
              <a:rPr lang="en-US" smtClean="0"/>
              <a:t>11/12/2019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Localization of Specific Body Part by Multiple Depth Sensors Network</a:t>
            </a:r>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08647839"/>
      </p:ext>
    </p:extLst>
  </p:cSld>
  <p:clrMap bg1="dk1" tx1="lt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Lst>
  <p:hf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5" Type="http://schemas.openxmlformats.org/officeDocument/2006/relationships/image" Target="../media/image6.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9C155-B045-43DA-B0C7-8171AD1EEC00}"/>
              </a:ext>
            </a:extLst>
          </p:cNvPr>
          <p:cNvSpPr>
            <a:spLocks noGrp="1"/>
          </p:cNvSpPr>
          <p:nvPr>
            <p:ph type="title"/>
          </p:nvPr>
        </p:nvSpPr>
        <p:spPr>
          <a:xfrm>
            <a:off x="2592496" y="1533728"/>
            <a:ext cx="8915399" cy="3117040"/>
          </a:xfrm>
        </p:spPr>
        <p:txBody>
          <a:bodyPr/>
          <a:lstStyle/>
          <a:p>
            <a:r>
              <a:rPr lang="en-US" dirty="0"/>
              <a:t>Body Pose Recognition with Hierarchical Topological Skeleton Model</a:t>
            </a:r>
          </a:p>
        </p:txBody>
      </p:sp>
      <p:sp>
        <p:nvSpPr>
          <p:cNvPr id="6" name="Slide Number Placeholder 5">
            <a:extLst>
              <a:ext uri="{FF2B5EF4-FFF2-40B4-BE49-F238E27FC236}">
                <a16:creationId xmlns:a16="http://schemas.microsoft.com/office/drawing/2014/main" id="{1FDB7B58-CEFC-4CF0-9130-C3C032FFE3DC}"/>
              </a:ext>
            </a:extLst>
          </p:cNvPr>
          <p:cNvSpPr>
            <a:spLocks noGrp="1"/>
          </p:cNvSpPr>
          <p:nvPr>
            <p:ph type="sldNum" sz="quarter" idx="12"/>
          </p:nvPr>
        </p:nvSpPr>
        <p:spPr/>
        <p:txBody>
          <a:bodyPr/>
          <a:lstStyle/>
          <a:p>
            <a:fld id="{D57F1E4F-1CFF-5643-939E-217C01CDF565}" type="slidenum">
              <a:rPr lang="en-US" smtClean="0"/>
              <a:pPr/>
              <a:t>1</a:t>
            </a:fld>
            <a:endParaRPr lang="en-US" dirty="0"/>
          </a:p>
        </p:txBody>
      </p:sp>
    </p:spTree>
    <p:extLst>
      <p:ext uri="{BB962C8B-B14F-4D97-AF65-F5344CB8AC3E}">
        <p14:creationId xmlns:p14="http://schemas.microsoft.com/office/powerpoint/2010/main" val="2004870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2616B-6273-4CC7-884E-110BF1AAA0B4}"/>
              </a:ext>
            </a:extLst>
          </p:cNvPr>
          <p:cNvSpPr>
            <a:spLocks noGrp="1"/>
          </p:cNvSpPr>
          <p:nvPr>
            <p:ph type="title"/>
          </p:nvPr>
        </p:nvSpPr>
        <p:spPr>
          <a:xfrm>
            <a:off x="1640156" y="907523"/>
            <a:ext cx="8911687" cy="1280890"/>
          </a:xfrm>
        </p:spPr>
        <p:txBody>
          <a:bodyPr/>
          <a:lstStyle/>
          <a:p>
            <a:r>
              <a:rPr lang="en-US" dirty="0"/>
              <a:t>Future Works</a:t>
            </a:r>
          </a:p>
        </p:txBody>
      </p:sp>
      <p:graphicFrame>
        <p:nvGraphicFramePr>
          <p:cNvPr id="10" name="Content Placeholder 7">
            <a:extLst>
              <a:ext uri="{FF2B5EF4-FFF2-40B4-BE49-F238E27FC236}">
                <a16:creationId xmlns:a16="http://schemas.microsoft.com/office/drawing/2014/main" id="{B71FC62F-674B-40BB-A67B-6B5EE4EFBABB}"/>
              </a:ext>
            </a:extLst>
          </p:cNvPr>
          <p:cNvGraphicFramePr>
            <a:graphicFrameLocks noGrp="1"/>
          </p:cNvGraphicFramePr>
          <p:nvPr>
            <p:ph idx="1"/>
            <p:extLst>
              <p:ext uri="{D42A27DB-BD31-4B8C-83A1-F6EECF244321}">
                <p14:modId xmlns:p14="http://schemas.microsoft.com/office/powerpoint/2010/main" val="3476073115"/>
              </p:ext>
            </p:extLst>
          </p:nvPr>
        </p:nvGraphicFramePr>
        <p:xfrm>
          <a:off x="1473709" y="1399953"/>
          <a:ext cx="11227981" cy="51008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5">
            <a:extLst>
              <a:ext uri="{FF2B5EF4-FFF2-40B4-BE49-F238E27FC236}">
                <a16:creationId xmlns:a16="http://schemas.microsoft.com/office/drawing/2014/main" id="{9D9B6D61-517C-4D85-8270-4EF03B2CDDB2}"/>
              </a:ext>
            </a:extLst>
          </p:cNvPr>
          <p:cNvSpPr>
            <a:spLocks noGrp="1"/>
          </p:cNvSpPr>
          <p:nvPr>
            <p:ph type="sldNum" sz="quarter" idx="12"/>
          </p:nvPr>
        </p:nvSpPr>
        <p:spPr/>
        <p:txBody>
          <a:bodyPr/>
          <a:lstStyle/>
          <a:p>
            <a:fld id="{D57F1E4F-1CFF-5643-939E-217C01CDF565}" type="slidenum">
              <a:rPr lang="en-US" smtClean="0"/>
              <a:pPr/>
              <a:t>10</a:t>
            </a:fld>
            <a:endParaRPr lang="en-US"/>
          </a:p>
        </p:txBody>
      </p:sp>
    </p:spTree>
    <p:extLst>
      <p:ext uri="{BB962C8B-B14F-4D97-AF65-F5344CB8AC3E}">
        <p14:creationId xmlns:p14="http://schemas.microsoft.com/office/powerpoint/2010/main" val="1680981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39EE869B-085D-43B3-AED8-9B06556124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20" y="-1"/>
            <a:ext cx="1220724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5" name="Rectangle 14">
            <a:extLst>
              <a:ext uri="{FF2B5EF4-FFF2-40B4-BE49-F238E27FC236}">
                <a16:creationId xmlns:a16="http://schemas.microsoft.com/office/drawing/2014/main" id="{C54E744A-A072-47AF-981A-3718617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8229600" cy="6858000"/>
          </a:xfrm>
          <a:prstGeom prst="rect">
            <a:avLst/>
          </a:prstGeom>
          <a:solidFill>
            <a:schemeClr val="tx2">
              <a:lumMod val="10000"/>
              <a:alpha val="90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2" name="Picture 1">
            <a:extLst>
              <a:ext uri="{FF2B5EF4-FFF2-40B4-BE49-F238E27FC236}">
                <a16:creationId xmlns:a16="http://schemas.microsoft.com/office/drawing/2014/main" id="{D7B3EF3C-1B71-4109-A7AD-E898CA91B828}"/>
              </a:ext>
            </a:extLst>
          </p:cNvPr>
          <p:cNvPicPr>
            <a:picLocks noChangeAspect="1"/>
          </p:cNvPicPr>
          <p:nvPr/>
        </p:nvPicPr>
        <p:blipFill rotWithShape="1">
          <a:blip r:embed="rId3"/>
          <a:srcRect l="1306" r="-552"/>
          <a:stretch/>
        </p:blipFill>
        <p:spPr>
          <a:xfrm>
            <a:off x="7687734" y="-2"/>
            <a:ext cx="4519505" cy="6858000"/>
          </a:xfrm>
          <a:prstGeom prst="rect">
            <a:avLst/>
          </a:prstGeom>
        </p:spPr>
      </p:pic>
      <p:sp>
        <p:nvSpPr>
          <p:cNvPr id="17" name="Freeform 5">
            <a:extLst>
              <a:ext uri="{FF2B5EF4-FFF2-40B4-BE49-F238E27FC236}">
                <a16:creationId xmlns:a16="http://schemas.microsoft.com/office/drawing/2014/main" id="{F0254341-1068-4FB7-8AEF-220C6EB41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Title 6">
            <a:extLst>
              <a:ext uri="{FF2B5EF4-FFF2-40B4-BE49-F238E27FC236}">
                <a16:creationId xmlns:a16="http://schemas.microsoft.com/office/drawing/2014/main" id="{76A1B5DE-7311-4D4E-839E-EE542AA15472}"/>
              </a:ext>
            </a:extLst>
          </p:cNvPr>
          <p:cNvSpPr>
            <a:spLocks noGrp="1"/>
          </p:cNvSpPr>
          <p:nvPr>
            <p:ph type="title"/>
          </p:nvPr>
        </p:nvSpPr>
        <p:spPr>
          <a:xfrm>
            <a:off x="541867" y="787400"/>
            <a:ext cx="7145866" cy="778933"/>
          </a:xfrm>
        </p:spPr>
        <p:txBody>
          <a:bodyPr anchor="ctr">
            <a:noAutofit/>
          </a:bodyPr>
          <a:lstStyle/>
          <a:p>
            <a:pPr>
              <a:lnSpc>
                <a:spcPct val="90000"/>
              </a:lnSpc>
            </a:pPr>
            <a:r>
              <a:rPr lang="en-US" sz="3200" dirty="0">
                <a:solidFill>
                  <a:srgbClr val="FEFFFF"/>
                </a:solidFill>
              </a:rPr>
              <a:t>Pose Recognition with Labelled Key Body Extremities</a:t>
            </a:r>
          </a:p>
        </p:txBody>
      </p:sp>
      <p:sp>
        <p:nvSpPr>
          <p:cNvPr id="6" name="Slide Number Placeholder 5">
            <a:extLst>
              <a:ext uri="{FF2B5EF4-FFF2-40B4-BE49-F238E27FC236}">
                <a16:creationId xmlns:a16="http://schemas.microsoft.com/office/drawing/2014/main" id="{000C78D8-1D60-4CDB-90FD-FC381E7CD063}"/>
              </a:ext>
            </a:extLst>
          </p:cNvPr>
          <p:cNvSpPr>
            <a:spLocks noGrp="1"/>
          </p:cNvSpPr>
          <p:nvPr>
            <p:ph type="sldNum" sz="quarter" idx="12"/>
          </p:nvPr>
        </p:nvSpPr>
        <p:spPr>
          <a:xfrm>
            <a:off x="7838542" y="982516"/>
            <a:ext cx="779767" cy="365125"/>
          </a:xfrm>
        </p:spPr>
        <p:txBody>
          <a:bodyPr>
            <a:normAutofit/>
          </a:bodyPr>
          <a:lstStyle/>
          <a:p>
            <a:pPr>
              <a:lnSpc>
                <a:spcPct val="90000"/>
              </a:lnSpc>
              <a:spcAft>
                <a:spcPts val="600"/>
              </a:spcAft>
            </a:pPr>
            <a:fld id="{D57F1E4F-1CFF-5643-939E-217C01CDF565}" type="slidenum">
              <a:rPr lang="en-US" sz="1900" smtClean="0"/>
              <a:pPr>
                <a:lnSpc>
                  <a:spcPct val="90000"/>
                </a:lnSpc>
                <a:spcAft>
                  <a:spcPts val="600"/>
                </a:spcAft>
              </a:pPr>
              <a:t>2</a:t>
            </a:fld>
            <a:endParaRPr lang="en-US" sz="1900"/>
          </a:p>
        </p:txBody>
      </p:sp>
      <p:sp>
        <p:nvSpPr>
          <p:cNvPr id="8" name="Content Placeholder 7">
            <a:extLst>
              <a:ext uri="{FF2B5EF4-FFF2-40B4-BE49-F238E27FC236}">
                <a16:creationId xmlns:a16="http://schemas.microsoft.com/office/drawing/2014/main" id="{A16C3BD0-F1A5-4068-8B31-988EB2521A1B}"/>
              </a:ext>
            </a:extLst>
          </p:cNvPr>
          <p:cNvSpPr>
            <a:spLocks noGrp="1"/>
          </p:cNvSpPr>
          <p:nvPr>
            <p:ph idx="1"/>
          </p:nvPr>
        </p:nvSpPr>
        <p:spPr>
          <a:xfrm>
            <a:off x="541866" y="2032000"/>
            <a:ext cx="7145867" cy="3879222"/>
          </a:xfrm>
        </p:spPr>
        <p:txBody>
          <a:bodyPr>
            <a:normAutofit/>
          </a:bodyPr>
          <a:lstStyle/>
          <a:p>
            <a:r>
              <a:rPr lang="en-US" sz="2000" dirty="0">
                <a:solidFill>
                  <a:srgbClr val="FEFFFF"/>
                </a:solidFill>
              </a:rPr>
              <a:t>Hierarchical Skeleton tree with labelled extremities used for Pose Recognition</a:t>
            </a:r>
          </a:p>
          <a:p>
            <a:r>
              <a:rPr lang="en-US" sz="2000" dirty="0">
                <a:solidFill>
                  <a:srgbClr val="FEFFFF"/>
                </a:solidFill>
              </a:rPr>
              <a:t>At each of 5 key extremity parts, three neighboring topological nodes of skeleton tree form 1x9 3D vector feature set.</a:t>
            </a:r>
          </a:p>
          <a:p>
            <a:r>
              <a:rPr lang="en-US" sz="2000" dirty="0">
                <a:solidFill>
                  <a:srgbClr val="FEFFFF"/>
                </a:solidFill>
              </a:rPr>
              <a:t>5x9=45 features per pose</a:t>
            </a:r>
          </a:p>
          <a:p>
            <a:r>
              <a:rPr lang="en-US" sz="2000" dirty="0">
                <a:solidFill>
                  <a:srgbClr val="FEFFFF"/>
                </a:solidFill>
              </a:rPr>
              <a:t>SVM classifier model is used for pose classification</a:t>
            </a:r>
          </a:p>
        </p:txBody>
      </p:sp>
    </p:spTree>
    <p:extLst>
      <p:ext uri="{BB962C8B-B14F-4D97-AF65-F5344CB8AC3E}">
        <p14:creationId xmlns:p14="http://schemas.microsoft.com/office/powerpoint/2010/main" val="4613956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DB457-A923-45F9-BFA6-E5219C8F26A8}"/>
              </a:ext>
            </a:extLst>
          </p:cNvPr>
          <p:cNvSpPr>
            <a:spLocks noGrp="1"/>
          </p:cNvSpPr>
          <p:nvPr>
            <p:ph type="title"/>
          </p:nvPr>
        </p:nvSpPr>
        <p:spPr>
          <a:xfrm>
            <a:off x="1640156" y="970344"/>
            <a:ext cx="8911687" cy="1280890"/>
          </a:xfrm>
        </p:spPr>
        <p:txBody>
          <a:bodyPr/>
          <a:lstStyle/>
          <a:p>
            <a:pPr algn="ctr"/>
            <a:r>
              <a:rPr lang="en-US" dirty="0"/>
              <a:t>Evaluation in Real Dataset</a:t>
            </a:r>
          </a:p>
        </p:txBody>
      </p:sp>
      <p:graphicFrame>
        <p:nvGraphicFramePr>
          <p:cNvPr id="7" name="Content Placeholder 6">
            <a:extLst>
              <a:ext uri="{FF2B5EF4-FFF2-40B4-BE49-F238E27FC236}">
                <a16:creationId xmlns:a16="http://schemas.microsoft.com/office/drawing/2014/main" id="{D7DC98B9-C2D7-444B-9839-0D09657305C9}"/>
              </a:ext>
            </a:extLst>
          </p:cNvPr>
          <p:cNvGraphicFramePr>
            <a:graphicFrameLocks noGrp="1"/>
          </p:cNvGraphicFramePr>
          <p:nvPr>
            <p:ph sz="half" idx="1"/>
            <p:extLst>
              <p:ext uri="{D42A27DB-BD31-4B8C-83A1-F6EECF244321}">
                <p14:modId xmlns:p14="http://schemas.microsoft.com/office/powerpoint/2010/main" val="2744981690"/>
              </p:ext>
            </p:extLst>
          </p:nvPr>
        </p:nvGraphicFramePr>
        <p:xfrm>
          <a:off x="6758192" y="2251235"/>
          <a:ext cx="5269685" cy="2652361"/>
        </p:xfrm>
        <a:graphic>
          <a:graphicData uri="http://schemas.openxmlformats.org/drawingml/2006/table">
            <a:tbl>
              <a:tblPr firstCol="1">
                <a:tableStyleId>{5C22544A-7EE6-4342-B048-85BDC9FD1C3A}</a:tableStyleId>
              </a:tblPr>
              <a:tblGrid>
                <a:gridCol w="2428133">
                  <a:extLst>
                    <a:ext uri="{9D8B030D-6E8A-4147-A177-3AD203B41FA5}">
                      <a16:colId xmlns:a16="http://schemas.microsoft.com/office/drawing/2014/main" val="2268201112"/>
                    </a:ext>
                  </a:extLst>
                </a:gridCol>
                <a:gridCol w="1426916">
                  <a:extLst>
                    <a:ext uri="{9D8B030D-6E8A-4147-A177-3AD203B41FA5}">
                      <a16:colId xmlns:a16="http://schemas.microsoft.com/office/drawing/2014/main" val="3959591797"/>
                    </a:ext>
                  </a:extLst>
                </a:gridCol>
                <a:gridCol w="1414636">
                  <a:extLst>
                    <a:ext uri="{9D8B030D-6E8A-4147-A177-3AD203B41FA5}">
                      <a16:colId xmlns:a16="http://schemas.microsoft.com/office/drawing/2014/main" val="3607175804"/>
                    </a:ext>
                  </a:extLst>
                </a:gridCol>
              </a:tblGrid>
              <a:tr h="372474">
                <a:tc>
                  <a:txBody>
                    <a:bodyPr/>
                    <a:lstStyle/>
                    <a:p>
                      <a:pPr marL="0" marR="0">
                        <a:lnSpc>
                          <a:spcPct val="150000"/>
                        </a:lnSpc>
                        <a:spcBef>
                          <a:spcPts val="0"/>
                        </a:spcBef>
                        <a:spcAft>
                          <a:spcPts val="0"/>
                        </a:spcAft>
                      </a:pPr>
                      <a:r>
                        <a:rPr lang="en-US" sz="1600">
                          <a:effectLst/>
                        </a:rPr>
                        <a:t>Dataset of Subject</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a:effectLst/>
                        </a:rPr>
                        <a:t>A</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a:effectLst/>
                        </a:rPr>
                        <a:t>B</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extLst>
                  <a:ext uri="{0D108BD9-81ED-4DB2-BD59-A6C34878D82A}">
                    <a16:rowId xmlns:a16="http://schemas.microsoft.com/office/drawing/2014/main" val="3294943697"/>
                  </a:ext>
                </a:extLst>
              </a:tr>
              <a:tr h="372474">
                <a:tc>
                  <a:txBody>
                    <a:bodyPr/>
                    <a:lstStyle/>
                    <a:p>
                      <a:pPr marL="0" marR="0">
                        <a:lnSpc>
                          <a:spcPct val="150000"/>
                        </a:lnSpc>
                        <a:spcBef>
                          <a:spcPts val="0"/>
                        </a:spcBef>
                        <a:spcAft>
                          <a:spcPts val="0"/>
                        </a:spcAft>
                      </a:pPr>
                      <a:r>
                        <a:rPr lang="en-US" sz="1600">
                          <a:effectLst/>
                        </a:rPr>
                        <a:t>Type of Data</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a:effectLst/>
                        </a:rPr>
                        <a:t>Training</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a:effectLst/>
                        </a:rPr>
                        <a:t>Testing</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extLst>
                  <a:ext uri="{0D108BD9-81ED-4DB2-BD59-A6C34878D82A}">
                    <a16:rowId xmlns:a16="http://schemas.microsoft.com/office/drawing/2014/main" val="1282346065"/>
                  </a:ext>
                </a:extLst>
              </a:tr>
              <a:tr h="372474">
                <a:tc>
                  <a:txBody>
                    <a:bodyPr/>
                    <a:lstStyle/>
                    <a:p>
                      <a:pPr marL="0" marR="0">
                        <a:lnSpc>
                          <a:spcPct val="150000"/>
                        </a:lnSpc>
                        <a:spcBef>
                          <a:spcPts val="0"/>
                        </a:spcBef>
                        <a:spcAft>
                          <a:spcPts val="0"/>
                        </a:spcAft>
                      </a:pPr>
                      <a:r>
                        <a:rPr lang="en-US" sz="1600">
                          <a:effectLst/>
                        </a:rPr>
                        <a:t>Number of poses</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a:effectLst/>
                        </a:rPr>
                        <a:t>7</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a:effectLst/>
                        </a:rPr>
                        <a:t>7</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extLst>
                  <a:ext uri="{0D108BD9-81ED-4DB2-BD59-A6C34878D82A}">
                    <a16:rowId xmlns:a16="http://schemas.microsoft.com/office/drawing/2014/main" val="4236935664"/>
                  </a:ext>
                </a:extLst>
              </a:tr>
              <a:tr h="789991">
                <a:tc>
                  <a:txBody>
                    <a:bodyPr/>
                    <a:lstStyle/>
                    <a:p>
                      <a:pPr marL="0" marR="0">
                        <a:lnSpc>
                          <a:spcPct val="150000"/>
                        </a:lnSpc>
                        <a:spcBef>
                          <a:spcPts val="0"/>
                        </a:spcBef>
                        <a:spcAft>
                          <a:spcPts val="0"/>
                        </a:spcAft>
                      </a:pPr>
                      <a:r>
                        <a:rPr lang="en-US" sz="1600" dirty="0">
                          <a:effectLst/>
                        </a:rPr>
                        <a:t>Average number of frames per pose</a:t>
                      </a:r>
                      <a:endParaRPr lang="en-US" sz="1600" dirty="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dirty="0">
                          <a:effectLst/>
                        </a:rPr>
                        <a:t>50</a:t>
                      </a:r>
                      <a:endParaRPr lang="en-US" sz="1600" dirty="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dirty="0">
                          <a:effectLst/>
                        </a:rPr>
                        <a:t>10</a:t>
                      </a:r>
                      <a:endParaRPr lang="en-US" sz="1600" dirty="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extLst>
                  <a:ext uri="{0D108BD9-81ED-4DB2-BD59-A6C34878D82A}">
                    <a16:rowId xmlns:a16="http://schemas.microsoft.com/office/drawing/2014/main" val="1601195902"/>
                  </a:ext>
                </a:extLst>
              </a:tr>
              <a:tr h="372474">
                <a:tc>
                  <a:txBody>
                    <a:bodyPr/>
                    <a:lstStyle/>
                    <a:p>
                      <a:pPr marL="0" marR="0">
                        <a:lnSpc>
                          <a:spcPct val="150000"/>
                        </a:lnSpc>
                        <a:spcBef>
                          <a:spcPts val="0"/>
                        </a:spcBef>
                        <a:spcAft>
                          <a:spcPts val="0"/>
                        </a:spcAft>
                      </a:pPr>
                      <a:r>
                        <a:rPr lang="en-US" sz="1600">
                          <a:effectLst/>
                        </a:rPr>
                        <a:t>Total No. of frames</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a:effectLst/>
                        </a:rPr>
                        <a:t>350</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a:effectLst/>
                        </a:rPr>
                        <a:t>90</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extLst>
                  <a:ext uri="{0D108BD9-81ED-4DB2-BD59-A6C34878D82A}">
                    <a16:rowId xmlns:a16="http://schemas.microsoft.com/office/drawing/2014/main" val="631042963"/>
                  </a:ext>
                </a:extLst>
              </a:tr>
              <a:tr h="372474">
                <a:tc>
                  <a:txBody>
                    <a:bodyPr/>
                    <a:lstStyle/>
                    <a:p>
                      <a:pPr marL="0" marR="0">
                        <a:lnSpc>
                          <a:spcPct val="150000"/>
                        </a:lnSpc>
                        <a:spcBef>
                          <a:spcPts val="0"/>
                        </a:spcBef>
                        <a:spcAft>
                          <a:spcPts val="0"/>
                        </a:spcAft>
                      </a:pPr>
                      <a:r>
                        <a:rPr lang="en-US" sz="1600">
                          <a:effectLst/>
                        </a:rPr>
                        <a:t>Approx. duration</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a:effectLst/>
                        </a:rPr>
                        <a:t>4 mins</a:t>
                      </a:r>
                      <a:endParaRPr lang="en-US" sz="160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tc>
                  <a:txBody>
                    <a:bodyPr/>
                    <a:lstStyle/>
                    <a:p>
                      <a:pPr marL="0" marR="0">
                        <a:lnSpc>
                          <a:spcPct val="150000"/>
                        </a:lnSpc>
                        <a:spcBef>
                          <a:spcPts val="0"/>
                        </a:spcBef>
                        <a:spcAft>
                          <a:spcPts val="0"/>
                        </a:spcAft>
                      </a:pPr>
                      <a:r>
                        <a:rPr lang="en-US" sz="1600" dirty="0">
                          <a:effectLst/>
                        </a:rPr>
                        <a:t>2 mins</a:t>
                      </a:r>
                      <a:endParaRPr lang="en-US" sz="1600" dirty="0">
                        <a:effectLst/>
                        <a:latin typeface="Constantia" panose="02030602050306030303" pitchFamily="18" charset="0"/>
                        <a:ea typeface="Calibri" panose="020F0502020204030204" pitchFamily="34" charset="0"/>
                        <a:cs typeface="Times New Roman" panose="02020603050405020304" pitchFamily="18" charset="0"/>
                      </a:endParaRPr>
                    </a:p>
                  </a:txBody>
                  <a:tcPr marL="72390" marR="72390" marT="0" marB="0"/>
                </a:tc>
                <a:extLst>
                  <a:ext uri="{0D108BD9-81ED-4DB2-BD59-A6C34878D82A}">
                    <a16:rowId xmlns:a16="http://schemas.microsoft.com/office/drawing/2014/main" val="3948394129"/>
                  </a:ext>
                </a:extLst>
              </a:tr>
            </a:tbl>
          </a:graphicData>
        </a:graphic>
      </p:graphicFrame>
      <p:sp>
        <p:nvSpPr>
          <p:cNvPr id="8" name="Content Placeholder 7">
            <a:extLst>
              <a:ext uri="{FF2B5EF4-FFF2-40B4-BE49-F238E27FC236}">
                <a16:creationId xmlns:a16="http://schemas.microsoft.com/office/drawing/2014/main" id="{9C269C1F-7F0F-4B15-9EA9-1B5A02336191}"/>
              </a:ext>
            </a:extLst>
          </p:cNvPr>
          <p:cNvSpPr>
            <a:spLocks noGrp="1"/>
          </p:cNvSpPr>
          <p:nvPr>
            <p:ph sz="half" idx="2"/>
          </p:nvPr>
        </p:nvSpPr>
        <p:spPr>
          <a:xfrm>
            <a:off x="757406" y="2098245"/>
            <a:ext cx="5836498" cy="3971973"/>
          </a:xfrm>
        </p:spPr>
        <p:txBody>
          <a:bodyPr>
            <a:noAutofit/>
          </a:bodyPr>
          <a:lstStyle/>
          <a:p>
            <a:r>
              <a:rPr lang="en-US" sz="2000" dirty="0"/>
              <a:t>2 subjects perform 7 simple poses </a:t>
            </a:r>
          </a:p>
          <a:p>
            <a:r>
              <a:rPr lang="en-CA" sz="2000" dirty="0"/>
              <a:t>Conditions :</a:t>
            </a:r>
            <a:endParaRPr lang="en-US" sz="2000" dirty="0"/>
          </a:p>
          <a:p>
            <a:pPr lvl="1"/>
            <a:r>
              <a:rPr lang="en-CA" sz="2000" dirty="0"/>
              <a:t>Adequate space in common </a:t>
            </a:r>
            <a:r>
              <a:rPr lang="en-CA" sz="2000" dirty="0" err="1"/>
              <a:t>FoV</a:t>
            </a:r>
            <a:endParaRPr lang="en-CA" sz="2000" dirty="0"/>
          </a:p>
          <a:p>
            <a:pPr lvl="1"/>
            <a:r>
              <a:rPr lang="en-CA" sz="2000" dirty="0"/>
              <a:t>The subject exits from the </a:t>
            </a:r>
            <a:r>
              <a:rPr lang="en-CA" sz="2000" dirty="0" err="1"/>
              <a:t>FoV</a:t>
            </a:r>
            <a:r>
              <a:rPr lang="en-CA" sz="2000" dirty="0"/>
              <a:t> of one (or more) device, with the partial/full loss of completeness in the 3D shape.</a:t>
            </a:r>
            <a:endParaRPr lang="en-US" sz="2000" dirty="0"/>
          </a:p>
          <a:p>
            <a:pPr lvl="1"/>
            <a:r>
              <a:rPr lang="en-CA" sz="2000" dirty="0"/>
              <a:t>No obstacles in the observation area</a:t>
            </a:r>
            <a:endParaRPr lang="en-US" sz="2000" dirty="0"/>
          </a:p>
          <a:p>
            <a:r>
              <a:rPr lang="en-US" sz="2000" dirty="0">
                <a:solidFill>
                  <a:schemeClr val="tx1"/>
                </a:solidFill>
                <a:hlinkClick r:id="rId3" action="ppaction://hlinksldjump">
                  <a:extLst>
                    <a:ext uri="{A12FA001-AC4F-418D-AE19-62706E023703}">
                      <ahyp:hlinkClr xmlns:ahyp="http://schemas.microsoft.com/office/drawing/2018/hyperlinkcolor" val="tx"/>
                    </a:ext>
                  </a:extLst>
                </a:hlinkClick>
              </a:rPr>
              <a:t>Poses</a:t>
            </a:r>
            <a:r>
              <a:rPr lang="en-US" sz="2000" dirty="0"/>
              <a:t>: AD, AU, AF, UD, AT, LU, BD</a:t>
            </a:r>
          </a:p>
        </p:txBody>
      </p:sp>
      <p:sp>
        <p:nvSpPr>
          <p:cNvPr id="6" name="Slide Number Placeholder 5">
            <a:extLst>
              <a:ext uri="{FF2B5EF4-FFF2-40B4-BE49-F238E27FC236}">
                <a16:creationId xmlns:a16="http://schemas.microsoft.com/office/drawing/2014/main" id="{01993302-DBA7-4176-9F13-E32600470686}"/>
              </a:ext>
            </a:extLst>
          </p:cNvPr>
          <p:cNvSpPr>
            <a:spLocks noGrp="1"/>
          </p:cNvSpPr>
          <p:nvPr>
            <p:ph type="sldNum" sz="quarter" idx="12"/>
          </p:nvPr>
        </p:nvSpPr>
        <p:spPr/>
        <p:txBody>
          <a:bodyPr/>
          <a:lstStyle/>
          <a:p>
            <a:fld id="{D57F1E4F-1CFF-5643-939E-217C01CDF565}" type="slidenum">
              <a:rPr lang="en-US" smtClean="0"/>
              <a:pPr/>
              <a:t>3</a:t>
            </a:fld>
            <a:endParaRPr lang="en-US" dirty="0"/>
          </a:p>
        </p:txBody>
      </p:sp>
      <p:graphicFrame>
        <p:nvGraphicFramePr>
          <p:cNvPr id="3" name="Table 2">
            <a:extLst>
              <a:ext uri="{FF2B5EF4-FFF2-40B4-BE49-F238E27FC236}">
                <a16:creationId xmlns:a16="http://schemas.microsoft.com/office/drawing/2014/main" id="{BB905F98-D758-4A82-AC08-FC05DD7A6832}"/>
              </a:ext>
            </a:extLst>
          </p:cNvPr>
          <p:cNvGraphicFramePr>
            <a:graphicFrameLocks noGrp="1"/>
          </p:cNvGraphicFramePr>
          <p:nvPr>
            <p:extLst>
              <p:ext uri="{D42A27DB-BD31-4B8C-83A1-F6EECF244321}">
                <p14:modId xmlns:p14="http://schemas.microsoft.com/office/powerpoint/2010/main" val="3200990774"/>
              </p:ext>
            </p:extLst>
          </p:nvPr>
        </p:nvGraphicFramePr>
        <p:xfrm>
          <a:off x="1521064" y="5427598"/>
          <a:ext cx="8128001" cy="1285240"/>
        </p:xfrm>
        <a:graphic>
          <a:graphicData uri="http://schemas.openxmlformats.org/drawingml/2006/table">
            <a:tbl>
              <a:tblPr firstRow="1" bandRow="1">
                <a:tableStyleId>{2D5ABB26-0587-4C30-8999-92F81FD0307C}</a:tableStyleId>
              </a:tblPr>
              <a:tblGrid>
                <a:gridCol w="1161143">
                  <a:extLst>
                    <a:ext uri="{9D8B030D-6E8A-4147-A177-3AD203B41FA5}">
                      <a16:colId xmlns:a16="http://schemas.microsoft.com/office/drawing/2014/main" val="2011707346"/>
                    </a:ext>
                  </a:extLst>
                </a:gridCol>
                <a:gridCol w="1161143">
                  <a:extLst>
                    <a:ext uri="{9D8B030D-6E8A-4147-A177-3AD203B41FA5}">
                      <a16:colId xmlns:a16="http://schemas.microsoft.com/office/drawing/2014/main" val="3144280942"/>
                    </a:ext>
                  </a:extLst>
                </a:gridCol>
                <a:gridCol w="1161143">
                  <a:extLst>
                    <a:ext uri="{9D8B030D-6E8A-4147-A177-3AD203B41FA5}">
                      <a16:colId xmlns:a16="http://schemas.microsoft.com/office/drawing/2014/main" val="4078203585"/>
                    </a:ext>
                  </a:extLst>
                </a:gridCol>
                <a:gridCol w="1161143">
                  <a:extLst>
                    <a:ext uri="{9D8B030D-6E8A-4147-A177-3AD203B41FA5}">
                      <a16:colId xmlns:a16="http://schemas.microsoft.com/office/drawing/2014/main" val="3029520195"/>
                    </a:ext>
                  </a:extLst>
                </a:gridCol>
                <a:gridCol w="1161143">
                  <a:extLst>
                    <a:ext uri="{9D8B030D-6E8A-4147-A177-3AD203B41FA5}">
                      <a16:colId xmlns:a16="http://schemas.microsoft.com/office/drawing/2014/main" val="2207604586"/>
                    </a:ext>
                  </a:extLst>
                </a:gridCol>
                <a:gridCol w="1161143">
                  <a:extLst>
                    <a:ext uri="{9D8B030D-6E8A-4147-A177-3AD203B41FA5}">
                      <a16:colId xmlns:a16="http://schemas.microsoft.com/office/drawing/2014/main" val="3095500632"/>
                    </a:ext>
                  </a:extLst>
                </a:gridCol>
                <a:gridCol w="1161143">
                  <a:extLst>
                    <a:ext uri="{9D8B030D-6E8A-4147-A177-3AD203B41FA5}">
                      <a16:colId xmlns:a16="http://schemas.microsoft.com/office/drawing/2014/main" val="769115894"/>
                    </a:ext>
                  </a:extLst>
                </a:gridCol>
              </a:tblGrid>
              <a:tr h="370840">
                <a:tc>
                  <a:txBody>
                    <a:bodyPr/>
                    <a:lstStyle/>
                    <a:p>
                      <a:pPr algn="ctr"/>
                      <a:r>
                        <a:rPr lang="en-US" dirty="0"/>
                        <a:t>AD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AF</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UD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LU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BD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17292121"/>
                  </a:ext>
                </a:extLst>
              </a:tr>
              <a:tr h="370840">
                <a:tc>
                  <a:txBody>
                    <a:bodyPr/>
                    <a:lstStyle/>
                    <a:p>
                      <a:pPr algn="ctr"/>
                      <a:r>
                        <a:rPr lang="en-US" dirty="0"/>
                        <a:t>Arms down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Arms Up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Arms Front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Arm Up &amp; Arm down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Arms at T-pose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1Leg UP</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a:t>Bend Down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29132007"/>
                  </a:ext>
                </a:extLst>
              </a:tr>
            </a:tbl>
          </a:graphicData>
        </a:graphic>
      </p:graphicFrame>
    </p:spTree>
    <p:extLst>
      <p:ext uri="{BB962C8B-B14F-4D97-AF65-F5344CB8AC3E}">
        <p14:creationId xmlns:p14="http://schemas.microsoft.com/office/powerpoint/2010/main" val="4129614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34699877-13E3-4FC1-B91B-2A8A8FA76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BC4CB122-E2DC-4CA5-8B6F-B49249C78D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267478" cy="6858000"/>
          </a:xfrm>
          <a:prstGeom prst="rect">
            <a:avLst/>
          </a:prstGeom>
          <a:solidFill>
            <a:schemeClr val="bg2">
              <a:lumMod val="10000"/>
              <a:alpha val="9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a:extLst>
              <a:ext uri="{FF2B5EF4-FFF2-40B4-BE49-F238E27FC236}">
                <a16:creationId xmlns:a16="http://schemas.microsoft.com/office/drawing/2014/main" id="{7AB22E03-3087-4988-9DB5-572918FB95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9212" y="313809"/>
            <a:ext cx="9281055" cy="6222458"/>
          </a:xfrm>
          <a:prstGeom prst="rect">
            <a:avLst/>
          </a:prstGeom>
          <a:solidFill>
            <a:schemeClr val="bg1"/>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5">
            <a:extLst>
              <a:ext uri="{FF2B5EF4-FFF2-40B4-BE49-F238E27FC236}">
                <a16:creationId xmlns:a16="http://schemas.microsoft.com/office/drawing/2014/main" id="{4B2A5927-4A36-47DC-BF12-54A96B456D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823682"/>
            <a:ext cx="3536576" cy="857047"/>
          </a:xfrm>
          <a:prstGeom prst="rightArrow">
            <a:avLst>
              <a:gd name="adj1" fmla="val 100000"/>
              <a:gd name="adj2" fmla="val 44189"/>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Slide Number Placeholder 6">
            <a:extLst>
              <a:ext uri="{FF2B5EF4-FFF2-40B4-BE49-F238E27FC236}">
                <a16:creationId xmlns:a16="http://schemas.microsoft.com/office/drawing/2014/main" id="{DB0BBAC9-2553-44A3-91C0-BEB5464A25A4}"/>
              </a:ext>
            </a:extLst>
          </p:cNvPr>
          <p:cNvSpPr>
            <a:spLocks noGrp="1"/>
          </p:cNvSpPr>
          <p:nvPr>
            <p:ph type="sldNum" sz="quarter" idx="12"/>
          </p:nvPr>
        </p:nvSpPr>
        <p:spPr>
          <a:xfrm>
            <a:off x="2352980" y="1069644"/>
            <a:ext cx="779767" cy="365125"/>
          </a:xfrm>
        </p:spPr>
        <p:txBody>
          <a:bodyPr>
            <a:normAutofit/>
          </a:bodyPr>
          <a:lstStyle/>
          <a:p>
            <a:pPr>
              <a:lnSpc>
                <a:spcPct val="90000"/>
              </a:lnSpc>
              <a:spcAft>
                <a:spcPts val="600"/>
              </a:spcAft>
            </a:pPr>
            <a:fld id="{D57F1E4F-1CFF-5643-939E-217C01CDF565}" type="slidenum">
              <a:rPr lang="en-US" sz="1900" smtClean="0"/>
              <a:pPr>
                <a:lnSpc>
                  <a:spcPct val="90000"/>
                </a:lnSpc>
                <a:spcAft>
                  <a:spcPts val="600"/>
                </a:spcAft>
              </a:pPr>
              <a:t>4</a:t>
            </a:fld>
            <a:endParaRPr lang="en-US" sz="1900"/>
          </a:p>
        </p:txBody>
      </p:sp>
      <p:pic>
        <p:nvPicPr>
          <p:cNvPr id="9" name="Picture 8">
            <a:extLst>
              <a:ext uri="{FF2B5EF4-FFF2-40B4-BE49-F238E27FC236}">
                <a16:creationId xmlns:a16="http://schemas.microsoft.com/office/drawing/2014/main" id="{07A5D9AA-8B3A-4232-87D2-D3E5229C6074}"/>
              </a:ext>
            </a:extLst>
          </p:cNvPr>
          <p:cNvPicPr>
            <a:picLocks noChangeAspect="1"/>
          </p:cNvPicPr>
          <p:nvPr/>
        </p:nvPicPr>
        <p:blipFill>
          <a:blip r:embed="rId2"/>
          <a:stretch>
            <a:fillRect/>
          </a:stretch>
        </p:blipFill>
        <p:spPr>
          <a:xfrm>
            <a:off x="4690334" y="330943"/>
            <a:ext cx="4749999" cy="6149802"/>
          </a:xfrm>
          <a:prstGeom prst="rect">
            <a:avLst/>
          </a:prstGeom>
        </p:spPr>
      </p:pic>
    </p:spTree>
    <p:extLst>
      <p:ext uri="{BB962C8B-B14F-4D97-AF65-F5344CB8AC3E}">
        <p14:creationId xmlns:p14="http://schemas.microsoft.com/office/powerpoint/2010/main" val="4966746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CB0D70C6-E720-4822-86EF-AAEEC5B71E31}"/>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
        <p:nvSpPr>
          <p:cNvPr id="11" name="TextBox 10">
            <a:extLst>
              <a:ext uri="{FF2B5EF4-FFF2-40B4-BE49-F238E27FC236}">
                <a16:creationId xmlns:a16="http://schemas.microsoft.com/office/drawing/2014/main" id="{C50414E3-F39F-45B5-BB5B-095A1E411FB9}"/>
              </a:ext>
            </a:extLst>
          </p:cNvPr>
          <p:cNvSpPr txBox="1"/>
          <p:nvPr/>
        </p:nvSpPr>
        <p:spPr>
          <a:xfrm>
            <a:off x="2158906" y="5945771"/>
            <a:ext cx="2739853" cy="369332"/>
          </a:xfrm>
          <a:prstGeom prst="rect">
            <a:avLst/>
          </a:prstGeom>
          <a:noFill/>
        </p:spPr>
        <p:txBody>
          <a:bodyPr wrap="none" rtlCol="0">
            <a:spAutoFit/>
          </a:bodyPr>
          <a:lstStyle/>
          <a:p>
            <a:r>
              <a:rPr lang="en-US" b="1" dirty="0"/>
              <a:t>Key Parts Classification</a:t>
            </a:r>
          </a:p>
        </p:txBody>
      </p:sp>
      <p:sp>
        <p:nvSpPr>
          <p:cNvPr id="12" name="TextBox 11">
            <a:extLst>
              <a:ext uri="{FF2B5EF4-FFF2-40B4-BE49-F238E27FC236}">
                <a16:creationId xmlns:a16="http://schemas.microsoft.com/office/drawing/2014/main" id="{70F0EF45-65EF-49A6-8313-220FF0E5A0CE}"/>
              </a:ext>
            </a:extLst>
          </p:cNvPr>
          <p:cNvSpPr txBox="1"/>
          <p:nvPr/>
        </p:nvSpPr>
        <p:spPr>
          <a:xfrm>
            <a:off x="7293243" y="5945771"/>
            <a:ext cx="3926075" cy="369332"/>
          </a:xfrm>
          <a:prstGeom prst="rect">
            <a:avLst/>
          </a:prstGeom>
          <a:noFill/>
        </p:spPr>
        <p:txBody>
          <a:bodyPr wrap="none" rtlCol="0">
            <a:spAutoFit/>
          </a:bodyPr>
          <a:lstStyle/>
          <a:p>
            <a:r>
              <a:rPr lang="en-US" b="1" dirty="0"/>
              <a:t>Pose Configurations Classification</a:t>
            </a:r>
          </a:p>
        </p:txBody>
      </p:sp>
      <p:sp>
        <p:nvSpPr>
          <p:cNvPr id="3" name="Content Placeholder 2">
            <a:extLst>
              <a:ext uri="{FF2B5EF4-FFF2-40B4-BE49-F238E27FC236}">
                <a16:creationId xmlns:a16="http://schemas.microsoft.com/office/drawing/2014/main" id="{1DC39EFC-B636-4752-BA4D-A0B828074A00}"/>
              </a:ext>
            </a:extLst>
          </p:cNvPr>
          <p:cNvSpPr>
            <a:spLocks noGrp="1"/>
          </p:cNvSpPr>
          <p:nvPr>
            <p:ph sz="half" idx="1"/>
          </p:nvPr>
        </p:nvSpPr>
        <p:spPr/>
        <p:txBody>
          <a:bodyPr/>
          <a:lstStyle/>
          <a:p>
            <a:endParaRPr lang="en-US"/>
          </a:p>
        </p:txBody>
      </p:sp>
      <p:pic>
        <p:nvPicPr>
          <p:cNvPr id="13" name="Picture 12">
            <a:extLst>
              <a:ext uri="{FF2B5EF4-FFF2-40B4-BE49-F238E27FC236}">
                <a16:creationId xmlns:a16="http://schemas.microsoft.com/office/drawing/2014/main" id="{81FD99D8-777F-43D0-B730-B0AC4A084AA1}"/>
              </a:ext>
            </a:extLst>
          </p:cNvPr>
          <p:cNvPicPr/>
          <p:nvPr/>
        </p:nvPicPr>
        <p:blipFill rotWithShape="1">
          <a:blip r:embed="rId3">
            <a:extLst>
              <a:ext uri="{28A0092B-C50C-407E-A947-70E740481C1C}">
                <a14:useLocalDpi xmlns:a14="http://schemas.microsoft.com/office/drawing/2010/main" val="0"/>
              </a:ext>
            </a:extLst>
          </a:blip>
          <a:srcRect t="7226" r="15753" b="570"/>
          <a:stretch/>
        </p:blipFill>
        <p:spPr bwMode="auto">
          <a:xfrm>
            <a:off x="1178741" y="1269402"/>
            <a:ext cx="5168265" cy="4641819"/>
          </a:xfrm>
          <a:prstGeom prst="rect">
            <a:avLst/>
          </a:prstGeom>
          <a:solidFill>
            <a:schemeClr val="tx1"/>
          </a:solidFill>
          <a:ln>
            <a:noFill/>
          </a:ln>
          <a:extLst>
            <a:ext uri="{53640926-AAD7-44D8-BBD7-CCE9431645EC}">
              <a14:shadowObscured xmlns:a14="http://schemas.microsoft.com/office/drawing/2010/main"/>
            </a:ext>
          </a:extLst>
        </p:spPr>
      </p:pic>
      <p:sp>
        <p:nvSpPr>
          <p:cNvPr id="6" name="Content Placeholder 5">
            <a:extLst>
              <a:ext uri="{FF2B5EF4-FFF2-40B4-BE49-F238E27FC236}">
                <a16:creationId xmlns:a16="http://schemas.microsoft.com/office/drawing/2014/main" id="{63E00B57-1EAA-4A9B-AA5E-E4FAF424B95F}"/>
              </a:ext>
            </a:extLst>
          </p:cNvPr>
          <p:cNvSpPr>
            <a:spLocks noGrp="1"/>
          </p:cNvSpPr>
          <p:nvPr>
            <p:ph sz="half" idx="2"/>
          </p:nvPr>
        </p:nvSpPr>
        <p:spPr/>
        <p:txBody>
          <a:bodyPr/>
          <a:lstStyle/>
          <a:p>
            <a:endParaRPr lang="en-US"/>
          </a:p>
        </p:txBody>
      </p:sp>
      <p:pic>
        <p:nvPicPr>
          <p:cNvPr id="14" name="Picture 13">
            <a:extLst>
              <a:ext uri="{FF2B5EF4-FFF2-40B4-BE49-F238E27FC236}">
                <a16:creationId xmlns:a16="http://schemas.microsoft.com/office/drawing/2014/main" id="{28E8726E-1A8A-4DE2-9B05-6D72AFD0E2DC}"/>
              </a:ext>
            </a:extLst>
          </p:cNvPr>
          <p:cNvPicPr/>
          <p:nvPr/>
        </p:nvPicPr>
        <p:blipFill rotWithShape="1">
          <a:blip r:embed="rId4">
            <a:extLst>
              <a:ext uri="{28A0092B-C50C-407E-A947-70E740481C1C}">
                <a14:useLocalDpi xmlns:a14="http://schemas.microsoft.com/office/drawing/2010/main" val="0"/>
              </a:ext>
            </a:extLst>
          </a:blip>
          <a:srcRect l="1969" t="6654" r="14486"/>
          <a:stretch/>
        </p:blipFill>
        <p:spPr bwMode="auto">
          <a:xfrm>
            <a:off x="6559296" y="1269402"/>
            <a:ext cx="4960124" cy="4641819"/>
          </a:xfrm>
          <a:prstGeom prst="rect">
            <a:avLst/>
          </a:prstGeom>
          <a:solidFill>
            <a:schemeClr val="tx1"/>
          </a:solid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8343842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CDC39F2F-0849-42D8-BFA2-60AC2C558692}"/>
              </a:ext>
            </a:extLst>
          </p:cNvPr>
          <p:cNvSpPr>
            <a:spLocks noGrp="1"/>
          </p:cNvSpPr>
          <p:nvPr>
            <p:ph type="sldNum" sz="quarter" idx="12"/>
          </p:nvPr>
        </p:nvSpPr>
        <p:spPr/>
        <p:txBody>
          <a:bodyPr>
            <a:normAutofit/>
          </a:bodyPr>
          <a:lstStyle/>
          <a:p>
            <a:pPr>
              <a:lnSpc>
                <a:spcPct val="90000"/>
              </a:lnSpc>
              <a:spcAft>
                <a:spcPts val="600"/>
              </a:spcAft>
            </a:pPr>
            <a:fld id="{D57F1E4F-1CFF-5643-939E-217C01CDF565}" type="slidenum">
              <a:rPr lang="en-US" sz="1900" smtClean="0"/>
              <a:pPr>
                <a:lnSpc>
                  <a:spcPct val="90000"/>
                </a:lnSpc>
                <a:spcAft>
                  <a:spcPts val="600"/>
                </a:spcAft>
              </a:pPr>
              <a:t>6</a:t>
            </a:fld>
            <a:endParaRPr lang="en-US" sz="1900"/>
          </a:p>
        </p:txBody>
      </p:sp>
      <p:pic>
        <p:nvPicPr>
          <p:cNvPr id="8" name="Picture 7">
            <a:extLst>
              <a:ext uri="{FF2B5EF4-FFF2-40B4-BE49-F238E27FC236}">
                <a16:creationId xmlns:a16="http://schemas.microsoft.com/office/drawing/2014/main" id="{BA0E0723-35F9-4031-861B-7D0C69C03D7B}"/>
              </a:ext>
            </a:extLst>
          </p:cNvPr>
          <p:cNvPicPr/>
          <p:nvPr/>
        </p:nvPicPr>
        <p:blipFill rotWithShape="1">
          <a:blip r:embed="rId3">
            <a:extLst>
              <a:ext uri="{28A0092B-C50C-407E-A947-70E740481C1C}">
                <a14:useLocalDpi xmlns:a14="http://schemas.microsoft.com/office/drawing/2010/main" val="0"/>
              </a:ext>
            </a:extLst>
          </a:blip>
          <a:srcRect l="-203" t="-946" r="-2277" b="2687"/>
          <a:stretch/>
        </p:blipFill>
        <p:spPr bwMode="auto">
          <a:xfrm>
            <a:off x="3313355" y="357067"/>
            <a:ext cx="6357770" cy="6248128"/>
          </a:xfrm>
          <a:prstGeom prst="rect">
            <a:avLst/>
          </a:prstGeom>
          <a:solidFill>
            <a:schemeClr val="tx1"/>
          </a:solidFill>
          <a:extLst>
            <a:ext uri="{53640926-AAD7-44D8-BBD7-CCE9431645EC}">
              <a14:shadowObscured xmlns:a14="http://schemas.microsoft.com/office/drawing/2010/main"/>
            </a:ext>
          </a:extLst>
        </p:spPr>
      </p:pic>
    </p:spTree>
    <p:extLst>
      <p:ext uri="{BB962C8B-B14F-4D97-AF65-F5344CB8AC3E}">
        <p14:creationId xmlns:p14="http://schemas.microsoft.com/office/powerpoint/2010/main" val="543660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9C155-B045-43DA-B0C7-8171AD1EEC00}"/>
              </a:ext>
            </a:extLst>
          </p:cNvPr>
          <p:cNvSpPr>
            <a:spLocks noGrp="1"/>
          </p:cNvSpPr>
          <p:nvPr>
            <p:ph type="title"/>
          </p:nvPr>
        </p:nvSpPr>
        <p:spPr>
          <a:xfrm>
            <a:off x="2592496" y="1533728"/>
            <a:ext cx="8915399" cy="3117040"/>
          </a:xfrm>
        </p:spPr>
        <p:txBody>
          <a:bodyPr/>
          <a:lstStyle/>
          <a:p>
            <a:r>
              <a:rPr lang="en-US" dirty="0"/>
              <a:t>Conclusion &amp; Future Works</a:t>
            </a:r>
          </a:p>
        </p:txBody>
      </p:sp>
      <p:sp>
        <p:nvSpPr>
          <p:cNvPr id="6" name="Slide Number Placeholder 5">
            <a:extLst>
              <a:ext uri="{FF2B5EF4-FFF2-40B4-BE49-F238E27FC236}">
                <a16:creationId xmlns:a16="http://schemas.microsoft.com/office/drawing/2014/main" id="{1FDB7B58-CEFC-4CF0-9130-C3C032FFE3DC}"/>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133602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A46F010-D160-4609-8979-FFD8C1EA6C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A5C57379-4C16-4586-B224-CFF731C9BDE7}"/>
              </a:ext>
            </a:extLst>
          </p:cNvPr>
          <p:cNvSpPr>
            <a:spLocks noGrp="1"/>
          </p:cNvSpPr>
          <p:nvPr>
            <p:ph type="title"/>
          </p:nvPr>
        </p:nvSpPr>
        <p:spPr>
          <a:xfrm>
            <a:off x="3190811" y="238729"/>
            <a:ext cx="8131550" cy="1280890"/>
          </a:xfrm>
        </p:spPr>
        <p:txBody>
          <a:bodyPr>
            <a:normAutofit/>
          </a:bodyPr>
          <a:lstStyle/>
          <a:p>
            <a:r>
              <a:rPr lang="en-US" dirty="0"/>
              <a:t>Calibration of Multiple Depth Sensors</a:t>
            </a:r>
          </a:p>
        </p:txBody>
      </p:sp>
      <p:sp>
        <p:nvSpPr>
          <p:cNvPr id="29" name="Rectangle 13">
            <a:extLst>
              <a:ext uri="{FF2B5EF4-FFF2-40B4-BE49-F238E27FC236}">
                <a16:creationId xmlns:a16="http://schemas.microsoft.com/office/drawing/2014/main" id="{81B8C4F6-C3AC-4C94-8EC7-E4F7B7E9CD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15">
            <a:extLst>
              <a:ext uri="{FF2B5EF4-FFF2-40B4-BE49-F238E27FC236}">
                <a16:creationId xmlns:a16="http://schemas.microsoft.com/office/drawing/2014/main" id="{0B789310-9859-4942-98C8-3D2F12AAAE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17" name="Freeform 11">
              <a:extLst>
                <a:ext uri="{FF2B5EF4-FFF2-40B4-BE49-F238E27FC236}">
                  <a16:creationId xmlns:a16="http://schemas.microsoft.com/office/drawing/2014/main" id="{FE9E5460-2AA9-4786-B69C-23DBEF356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45" name="Freeform 12">
              <a:extLst>
                <a:ext uri="{FF2B5EF4-FFF2-40B4-BE49-F238E27FC236}">
                  <a16:creationId xmlns:a16="http://schemas.microsoft.com/office/drawing/2014/main" id="{E344A2AF-3860-4427-B13E-98021C17A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19" name="Freeform 13">
              <a:extLst>
                <a:ext uri="{FF2B5EF4-FFF2-40B4-BE49-F238E27FC236}">
                  <a16:creationId xmlns:a16="http://schemas.microsoft.com/office/drawing/2014/main" id="{DDBDD44E-1DC0-48AB-8FEC-E098D91974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0" name="Freeform 14">
              <a:extLst>
                <a:ext uri="{FF2B5EF4-FFF2-40B4-BE49-F238E27FC236}">
                  <a16:creationId xmlns:a16="http://schemas.microsoft.com/office/drawing/2014/main" id="{3151FF3E-5E3F-4D82-A684-0003BACEA8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1" name="Freeform 15">
              <a:extLst>
                <a:ext uri="{FF2B5EF4-FFF2-40B4-BE49-F238E27FC236}">
                  <a16:creationId xmlns:a16="http://schemas.microsoft.com/office/drawing/2014/main" id="{C6CBF27E-7F0C-4489-95A7-82DE1C0460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2" name="Freeform 16">
              <a:extLst>
                <a:ext uri="{FF2B5EF4-FFF2-40B4-BE49-F238E27FC236}">
                  <a16:creationId xmlns:a16="http://schemas.microsoft.com/office/drawing/2014/main" id="{233BE304-221E-425E-A484-4B2E5F405B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23" name="Freeform 17">
              <a:extLst>
                <a:ext uri="{FF2B5EF4-FFF2-40B4-BE49-F238E27FC236}">
                  <a16:creationId xmlns:a16="http://schemas.microsoft.com/office/drawing/2014/main" id="{10D5734E-EAEA-4A08-86A9-39BD5563E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24" name="Freeform 18">
              <a:extLst>
                <a:ext uri="{FF2B5EF4-FFF2-40B4-BE49-F238E27FC236}">
                  <a16:creationId xmlns:a16="http://schemas.microsoft.com/office/drawing/2014/main" id="{4D47FE86-98D1-4E35-86E4-16E9A19A6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25" name="Freeform 19">
              <a:extLst>
                <a:ext uri="{FF2B5EF4-FFF2-40B4-BE49-F238E27FC236}">
                  <a16:creationId xmlns:a16="http://schemas.microsoft.com/office/drawing/2014/main" id="{F00661F9-B224-4DB1-8EFB-ABF9402BDE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26" name="Freeform 20">
              <a:extLst>
                <a:ext uri="{FF2B5EF4-FFF2-40B4-BE49-F238E27FC236}">
                  <a16:creationId xmlns:a16="http://schemas.microsoft.com/office/drawing/2014/main" id="{679DCB4E-8D36-4B7A-AF0C-8399F113AE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27" name="Freeform 21">
              <a:extLst>
                <a:ext uri="{FF2B5EF4-FFF2-40B4-BE49-F238E27FC236}">
                  <a16:creationId xmlns:a16="http://schemas.microsoft.com/office/drawing/2014/main" id="{4FAD51F6-D24C-4FD6-BEAE-41F0E5A825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28" name="Freeform 22">
              <a:extLst>
                <a:ext uri="{FF2B5EF4-FFF2-40B4-BE49-F238E27FC236}">
                  <a16:creationId xmlns:a16="http://schemas.microsoft.com/office/drawing/2014/main" id="{87AC773F-6D31-458A-9DD7-76566C8A9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30" name="Group 29">
            <a:extLst>
              <a:ext uri="{FF2B5EF4-FFF2-40B4-BE49-F238E27FC236}">
                <a16:creationId xmlns:a16="http://schemas.microsoft.com/office/drawing/2014/main" id="{6F1CEC7A-E419-4950-AA57-B00546C29CA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31" name="Freeform 27">
              <a:extLst>
                <a:ext uri="{FF2B5EF4-FFF2-40B4-BE49-F238E27FC236}">
                  <a16:creationId xmlns:a16="http://schemas.microsoft.com/office/drawing/2014/main" id="{7AE7DCD1-5235-45E8-B229-15A3E3962E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32" name="Freeform 28">
              <a:extLst>
                <a:ext uri="{FF2B5EF4-FFF2-40B4-BE49-F238E27FC236}">
                  <a16:creationId xmlns:a16="http://schemas.microsoft.com/office/drawing/2014/main" id="{C82E58C3-65A5-4079-BF94-E675AA410C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33" name="Freeform 29">
              <a:extLst>
                <a:ext uri="{FF2B5EF4-FFF2-40B4-BE49-F238E27FC236}">
                  <a16:creationId xmlns:a16="http://schemas.microsoft.com/office/drawing/2014/main" id="{7AABE1FA-6DC8-4A47-AC5C-F05B9C111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34" name="Freeform 30">
              <a:extLst>
                <a:ext uri="{FF2B5EF4-FFF2-40B4-BE49-F238E27FC236}">
                  <a16:creationId xmlns:a16="http://schemas.microsoft.com/office/drawing/2014/main" id="{17BB7298-8900-4C67-B800-BD241F0199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35" name="Freeform 31">
              <a:extLst>
                <a:ext uri="{FF2B5EF4-FFF2-40B4-BE49-F238E27FC236}">
                  <a16:creationId xmlns:a16="http://schemas.microsoft.com/office/drawing/2014/main" id="{EE3442F8-53C2-490C-94EF-E423ECB957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36" name="Freeform 32">
              <a:extLst>
                <a:ext uri="{FF2B5EF4-FFF2-40B4-BE49-F238E27FC236}">
                  <a16:creationId xmlns:a16="http://schemas.microsoft.com/office/drawing/2014/main" id="{3DBEA916-8B10-493A-8CBF-9B5FA2A4A0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37" name="Freeform 33">
              <a:extLst>
                <a:ext uri="{FF2B5EF4-FFF2-40B4-BE49-F238E27FC236}">
                  <a16:creationId xmlns:a16="http://schemas.microsoft.com/office/drawing/2014/main" id="{248DB27B-F9EA-4F81-A746-7D57B768E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38" name="Freeform 34">
              <a:extLst>
                <a:ext uri="{FF2B5EF4-FFF2-40B4-BE49-F238E27FC236}">
                  <a16:creationId xmlns:a16="http://schemas.microsoft.com/office/drawing/2014/main" id="{998E5C90-2A81-4013-AE09-2023B4407C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39" name="Freeform 35">
              <a:extLst>
                <a:ext uri="{FF2B5EF4-FFF2-40B4-BE49-F238E27FC236}">
                  <a16:creationId xmlns:a16="http://schemas.microsoft.com/office/drawing/2014/main" id="{86A8318B-7607-4519-8EEB-C7DD509653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40" name="Freeform 36">
              <a:extLst>
                <a:ext uri="{FF2B5EF4-FFF2-40B4-BE49-F238E27FC236}">
                  <a16:creationId xmlns:a16="http://schemas.microsoft.com/office/drawing/2014/main" id="{5009FB1B-4865-45DB-8727-F012E3ACA5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41" name="Freeform 37">
              <a:extLst>
                <a:ext uri="{FF2B5EF4-FFF2-40B4-BE49-F238E27FC236}">
                  <a16:creationId xmlns:a16="http://schemas.microsoft.com/office/drawing/2014/main" id="{5B209B64-3A98-4B1A-857A-2368AFED6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42" name="Freeform 38">
              <a:extLst>
                <a:ext uri="{FF2B5EF4-FFF2-40B4-BE49-F238E27FC236}">
                  <a16:creationId xmlns:a16="http://schemas.microsoft.com/office/drawing/2014/main" id="{EB3B5D03-7AE3-411C-A820-6844E7D0C6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44" name="Freeform 11">
            <a:extLst>
              <a:ext uri="{FF2B5EF4-FFF2-40B4-BE49-F238E27FC236}">
                <a16:creationId xmlns:a16="http://schemas.microsoft.com/office/drawing/2014/main" id="{91328346-8BAD-4616-B50B-5CFDA5648D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p:nvSpPr>
          <p:cNvPr id="6" name="Slide Number Placeholder 5">
            <a:extLst>
              <a:ext uri="{FF2B5EF4-FFF2-40B4-BE49-F238E27FC236}">
                <a16:creationId xmlns:a16="http://schemas.microsoft.com/office/drawing/2014/main" id="{3020D743-CBB9-41BA-8B06-79B8018C49AC}"/>
              </a:ext>
            </a:extLst>
          </p:cNvPr>
          <p:cNvSpPr>
            <a:spLocks noGrp="1"/>
          </p:cNvSpPr>
          <p:nvPr>
            <p:ph type="sldNum" sz="quarter" idx="12"/>
          </p:nvPr>
        </p:nvSpPr>
        <p:spPr>
          <a:xfrm>
            <a:off x="87927" y="3485923"/>
            <a:ext cx="779767" cy="365125"/>
          </a:xfrm>
        </p:spPr>
        <p:txBody>
          <a:bodyPr>
            <a:normAutofit/>
          </a:bodyPr>
          <a:lstStyle/>
          <a:p>
            <a:pPr>
              <a:lnSpc>
                <a:spcPct val="90000"/>
              </a:lnSpc>
              <a:spcAft>
                <a:spcPts val="600"/>
              </a:spcAft>
            </a:pPr>
            <a:fld id="{D57F1E4F-1CFF-5643-939E-217C01CDF565}" type="slidenum">
              <a:rPr lang="en-US" sz="1900" smtClean="0"/>
              <a:pPr>
                <a:lnSpc>
                  <a:spcPct val="90000"/>
                </a:lnSpc>
                <a:spcAft>
                  <a:spcPts val="600"/>
                </a:spcAft>
              </a:pPr>
              <a:t>8</a:t>
            </a:fld>
            <a:endParaRPr lang="en-US" sz="1900"/>
          </a:p>
        </p:txBody>
      </p:sp>
      <p:sp>
        <p:nvSpPr>
          <p:cNvPr id="46" name="Content Placeholder 2">
            <a:extLst>
              <a:ext uri="{FF2B5EF4-FFF2-40B4-BE49-F238E27FC236}">
                <a16:creationId xmlns:a16="http://schemas.microsoft.com/office/drawing/2014/main" id="{8A6518E3-3F65-42FE-A43B-3D5DAD0D54F1}"/>
              </a:ext>
            </a:extLst>
          </p:cNvPr>
          <p:cNvSpPr>
            <a:spLocks noGrp="1"/>
          </p:cNvSpPr>
          <p:nvPr>
            <p:ph idx="1"/>
          </p:nvPr>
        </p:nvSpPr>
        <p:spPr>
          <a:xfrm>
            <a:off x="2886004" y="1499562"/>
            <a:ext cx="9278772" cy="4950700"/>
          </a:xfrm>
        </p:spPr>
        <p:txBody>
          <a:bodyPr>
            <a:normAutofit/>
          </a:bodyPr>
          <a:lstStyle/>
          <a:p>
            <a:r>
              <a:rPr lang="en-CA" dirty="0"/>
              <a:t>A novel calibration tool for multiple depth sensors. was proposed</a:t>
            </a:r>
            <a:endParaRPr lang="en-CA" sz="2000" dirty="0"/>
          </a:p>
          <a:p>
            <a:pPr lvl="1"/>
            <a:r>
              <a:rPr lang="en-CA" sz="1800" dirty="0"/>
              <a:t>Calibrates more than two generic 3D sensors</a:t>
            </a:r>
          </a:p>
          <a:p>
            <a:pPr lvl="1"/>
            <a:r>
              <a:rPr lang="en-CA" sz="1800" dirty="0"/>
              <a:t>Spheres are viewpoint invariant</a:t>
            </a:r>
          </a:p>
          <a:p>
            <a:pPr lvl="1"/>
            <a:r>
              <a:rPr lang="en-CA" sz="1800" dirty="0"/>
              <a:t>RR strip: automatic localization of spherical centre</a:t>
            </a:r>
          </a:p>
          <a:p>
            <a:pPr lvl="1"/>
            <a:r>
              <a:rPr lang="en-CA" sz="1800" dirty="0"/>
              <a:t>Provides a world coordinate frame of reference </a:t>
            </a:r>
          </a:p>
          <a:p>
            <a:r>
              <a:rPr lang="en-CA" dirty="0"/>
              <a:t>The study of RR striped spheres shows that</a:t>
            </a:r>
          </a:p>
          <a:p>
            <a:pPr lvl="1"/>
            <a:r>
              <a:rPr lang="en-CA" sz="1800" dirty="0"/>
              <a:t>Larger spheres give better performance with sensors placed apart</a:t>
            </a:r>
          </a:p>
          <a:p>
            <a:pPr lvl="1"/>
            <a:r>
              <a:rPr lang="en-CA" sz="1800" dirty="0"/>
              <a:t>Spherical localization from depth sphere give better performance</a:t>
            </a:r>
          </a:p>
          <a:p>
            <a:pPr lvl="0"/>
            <a:r>
              <a:rPr lang="en-CA" dirty="0"/>
              <a:t>Performs well against 3 available techniques in terms of shape reconstruction and spatial consistency with errors lower than 0.02 m at 90% probability.</a:t>
            </a:r>
            <a:endParaRPr lang="en-US" dirty="0"/>
          </a:p>
          <a:p>
            <a:r>
              <a:rPr lang="en-CA" dirty="0"/>
              <a:t>The computed extrinsic parameters used to fuse the information from sensors</a:t>
            </a:r>
            <a:endParaRPr lang="en-US" dirty="0"/>
          </a:p>
        </p:txBody>
      </p:sp>
    </p:spTree>
    <p:extLst>
      <p:ext uri="{BB962C8B-B14F-4D97-AF65-F5344CB8AC3E}">
        <p14:creationId xmlns:p14="http://schemas.microsoft.com/office/powerpoint/2010/main" val="22887609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12">
            <a:extLst>
              <a:ext uri="{FF2B5EF4-FFF2-40B4-BE49-F238E27FC236}">
                <a16:creationId xmlns:a16="http://schemas.microsoft.com/office/drawing/2014/main" id="{37B5A23F-7276-435D-91DA-09104D7777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35481"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22" name="Rectangle 14">
            <a:extLst>
              <a:ext uri="{FF2B5EF4-FFF2-40B4-BE49-F238E27FC236}">
                <a16:creationId xmlns:a16="http://schemas.microsoft.com/office/drawing/2014/main" id="{2F3ECD7F-BF61-4CB1-AA15-464BB771E7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23" name="Rectangle 16">
            <a:extLst>
              <a:ext uri="{FF2B5EF4-FFF2-40B4-BE49-F238E27FC236}">
                <a16:creationId xmlns:a16="http://schemas.microsoft.com/office/drawing/2014/main" id="{966F1B29-3A08-4DB7-9F92-4C09B3BCF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8229600" cy="6858000"/>
          </a:xfrm>
          <a:prstGeom prst="rect">
            <a:avLst/>
          </a:prstGeom>
          <a:solidFill>
            <a:schemeClr val="bg2">
              <a:lumMod val="10000"/>
              <a:alpha val="9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5">
            <a:extLst>
              <a:ext uri="{FF2B5EF4-FFF2-40B4-BE49-F238E27FC236}">
                <a16:creationId xmlns:a16="http://schemas.microsoft.com/office/drawing/2014/main" id="{44A5AAD1-9616-4E1C-B3AC-E5497A6A3C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DCCEFA77-77C6-42C1-831D-3230B9A26ED5}"/>
              </a:ext>
            </a:extLst>
          </p:cNvPr>
          <p:cNvSpPr>
            <a:spLocks noGrp="1"/>
          </p:cNvSpPr>
          <p:nvPr>
            <p:ph type="title"/>
          </p:nvPr>
        </p:nvSpPr>
        <p:spPr>
          <a:xfrm>
            <a:off x="541867" y="787400"/>
            <a:ext cx="7145866" cy="778933"/>
          </a:xfrm>
        </p:spPr>
        <p:txBody>
          <a:bodyPr anchor="ctr">
            <a:normAutofit/>
          </a:bodyPr>
          <a:lstStyle/>
          <a:p>
            <a:pPr>
              <a:lnSpc>
                <a:spcPct val="90000"/>
              </a:lnSpc>
            </a:pPr>
            <a:r>
              <a:rPr lang="en-US" sz="2500">
                <a:solidFill>
                  <a:srgbClr val="FEFFFF"/>
                </a:solidFill>
              </a:rPr>
              <a:t>Identification of Body Extremities for Pose Recognition through Topological Analysis </a:t>
            </a:r>
          </a:p>
        </p:txBody>
      </p:sp>
      <p:sp>
        <p:nvSpPr>
          <p:cNvPr id="6" name="Slide Number Placeholder 5">
            <a:extLst>
              <a:ext uri="{FF2B5EF4-FFF2-40B4-BE49-F238E27FC236}">
                <a16:creationId xmlns:a16="http://schemas.microsoft.com/office/drawing/2014/main" id="{0B29FCB7-C368-4678-B0B7-2255A5315644}"/>
              </a:ext>
            </a:extLst>
          </p:cNvPr>
          <p:cNvSpPr>
            <a:spLocks noGrp="1"/>
          </p:cNvSpPr>
          <p:nvPr>
            <p:ph type="sldNum" sz="quarter" idx="12"/>
          </p:nvPr>
        </p:nvSpPr>
        <p:spPr>
          <a:xfrm>
            <a:off x="7838542" y="982516"/>
            <a:ext cx="779767" cy="365125"/>
          </a:xfrm>
        </p:spPr>
        <p:txBody>
          <a:bodyPr>
            <a:normAutofit/>
          </a:bodyPr>
          <a:lstStyle/>
          <a:p>
            <a:pPr>
              <a:lnSpc>
                <a:spcPct val="90000"/>
              </a:lnSpc>
              <a:spcAft>
                <a:spcPts val="600"/>
              </a:spcAft>
            </a:pPr>
            <a:fld id="{D57F1E4F-1CFF-5643-939E-217C01CDF565}" type="slidenum">
              <a:rPr lang="en-US" sz="1900" smtClean="0"/>
              <a:pPr>
                <a:lnSpc>
                  <a:spcPct val="90000"/>
                </a:lnSpc>
                <a:spcAft>
                  <a:spcPts val="600"/>
                </a:spcAft>
              </a:pPr>
              <a:t>9</a:t>
            </a:fld>
            <a:endParaRPr lang="en-US" sz="1900"/>
          </a:p>
        </p:txBody>
      </p:sp>
      <p:pic>
        <p:nvPicPr>
          <p:cNvPr id="7" name="Heirarchical_Skel_set85">
            <a:hlinkClick r:id="" action="ppaction://media"/>
            <a:extLst>
              <a:ext uri="{FF2B5EF4-FFF2-40B4-BE49-F238E27FC236}">
                <a16:creationId xmlns:a16="http://schemas.microsoft.com/office/drawing/2014/main" id="{7DB18F2C-D74C-4D6C-B04E-D94120843275}"/>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5">
            <a:lum bright="2000"/>
          </a:blip>
          <a:srcRect l="31067" r="30240" b="244"/>
          <a:stretch/>
        </p:blipFill>
        <p:spPr>
          <a:xfrm>
            <a:off x="8903855" y="2019227"/>
            <a:ext cx="2765368" cy="3482398"/>
          </a:xfrm>
          <a:ln>
            <a:solidFill>
              <a:schemeClr val="bg1"/>
            </a:solidFill>
          </a:ln>
        </p:spPr>
      </p:pic>
      <p:sp>
        <p:nvSpPr>
          <p:cNvPr id="20" name="Content Placeholder 2">
            <a:extLst>
              <a:ext uri="{FF2B5EF4-FFF2-40B4-BE49-F238E27FC236}">
                <a16:creationId xmlns:a16="http://schemas.microsoft.com/office/drawing/2014/main" id="{06841770-4ED5-4A55-BE62-B52D74C74029}"/>
              </a:ext>
            </a:extLst>
          </p:cNvPr>
          <p:cNvSpPr txBox="1">
            <a:spLocks/>
          </p:cNvSpPr>
          <p:nvPr/>
        </p:nvSpPr>
        <p:spPr>
          <a:xfrm>
            <a:off x="-2" y="1758365"/>
            <a:ext cx="8286118" cy="503070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marL="285750" indent="-285750">
              <a:buClr>
                <a:srgbClr val="FF0000"/>
              </a:buClr>
              <a:buFont typeface="Wingdings" panose="05000000000000000000" pitchFamily="2" charset="2"/>
              <a:buChar char="ü"/>
            </a:pPr>
            <a:r>
              <a:rPr lang="en-US" sz="1600" dirty="0"/>
              <a:t>The second stage of  proposed framework</a:t>
            </a:r>
          </a:p>
          <a:p>
            <a:pPr marL="685800" lvl="1">
              <a:buClr>
                <a:srgbClr val="FF0000"/>
              </a:buClr>
              <a:buFont typeface="Wingdings" panose="05000000000000000000" pitchFamily="2" charset="2"/>
              <a:buChar char="ü"/>
            </a:pPr>
            <a:r>
              <a:rPr lang="en-US" dirty="0"/>
              <a:t>Performs topology-based body segmentation and classification into H, RH, LH, RF, LF </a:t>
            </a:r>
          </a:p>
          <a:p>
            <a:pPr marL="685800" lvl="1">
              <a:buClr>
                <a:srgbClr val="FF0000"/>
              </a:buClr>
              <a:buFont typeface="Wingdings" panose="05000000000000000000" pitchFamily="2" charset="2"/>
              <a:buChar char="ü"/>
            </a:pPr>
            <a:r>
              <a:rPr lang="en-US" dirty="0"/>
              <a:t>Does not require shape template or co-operation of the subject</a:t>
            </a:r>
          </a:p>
          <a:p>
            <a:pPr marL="685800" lvl="1">
              <a:buClr>
                <a:srgbClr val="FF0000"/>
              </a:buClr>
              <a:buFont typeface="Wingdings" panose="05000000000000000000" pitchFamily="2" charset="2"/>
              <a:buChar char="ü"/>
            </a:pPr>
            <a:r>
              <a:rPr lang="en-US" dirty="0"/>
              <a:t>Overcomes the challenges caused by self-occlusion</a:t>
            </a:r>
          </a:p>
          <a:p>
            <a:pPr marL="685800" lvl="1">
              <a:buClr>
                <a:srgbClr val="FF0000"/>
              </a:buClr>
              <a:buFont typeface="Wingdings" panose="05000000000000000000" pitchFamily="2" charset="2"/>
              <a:buChar char="ü"/>
            </a:pPr>
            <a:r>
              <a:rPr lang="en-US" dirty="0"/>
              <a:t>Proposes a search algorithm to fuse multiple point cloud meshes</a:t>
            </a:r>
          </a:p>
          <a:p>
            <a:pPr marL="685800" lvl="1">
              <a:buClr>
                <a:srgbClr val="FF0000"/>
              </a:buClr>
              <a:buFont typeface="Wingdings" panose="05000000000000000000" pitchFamily="2" charset="2"/>
              <a:buChar char="ü"/>
            </a:pPr>
            <a:r>
              <a:rPr lang="en-US" dirty="0"/>
              <a:t>Overall key body part detection rate at 90% below error of  0.15m.</a:t>
            </a:r>
          </a:p>
          <a:p>
            <a:pPr marL="285750" indent="-285750">
              <a:buClr>
                <a:srgbClr val="FF0000"/>
              </a:buClr>
              <a:buFont typeface="Wingdings" panose="05000000000000000000" pitchFamily="2" charset="2"/>
              <a:buChar char="ü"/>
            </a:pPr>
            <a:r>
              <a:rPr lang="en-US" sz="1600" dirty="0"/>
              <a:t>The geodesic mapping function </a:t>
            </a:r>
            <a:r>
              <a:rPr lang="en-US" sz="1600" dirty="0">
                <a:sym typeface="Wingdings" panose="05000000000000000000" pitchFamily="2" charset="2"/>
              </a:rPr>
              <a:t> </a:t>
            </a:r>
            <a:r>
              <a:rPr lang="en-US" sz="1600" dirty="0"/>
              <a:t>major topological clusters of body parts. </a:t>
            </a:r>
          </a:p>
          <a:p>
            <a:pPr marL="285750" indent="-285750">
              <a:buClr>
                <a:srgbClr val="FF0000"/>
              </a:buClr>
              <a:buFont typeface="Wingdings" panose="05000000000000000000" pitchFamily="2" charset="2"/>
              <a:buChar char="ü"/>
            </a:pPr>
            <a:r>
              <a:rPr lang="en-US" sz="1600" dirty="0"/>
              <a:t>Generated topological skeleton tree used for pose recognition </a:t>
            </a:r>
          </a:p>
          <a:p>
            <a:pPr marL="285750" indent="-285750">
              <a:buClr>
                <a:srgbClr val="FF0000"/>
              </a:buClr>
              <a:buFont typeface="Wingdings" panose="05000000000000000000" pitchFamily="2" charset="2"/>
              <a:buChar char="ü"/>
            </a:pPr>
            <a:r>
              <a:rPr lang="en-US" sz="1600" dirty="0"/>
              <a:t>Key Body part classification accuracy</a:t>
            </a:r>
          </a:p>
          <a:p>
            <a:pPr marL="685800" lvl="1">
              <a:buClr>
                <a:srgbClr val="FF0000"/>
              </a:buClr>
              <a:buFont typeface="Wingdings" panose="05000000000000000000" pitchFamily="2" charset="2"/>
              <a:buChar char="§"/>
            </a:pPr>
            <a:r>
              <a:rPr lang="en-US" dirty="0"/>
              <a:t>Synthetic dataset (easy and hard): 86% </a:t>
            </a:r>
          </a:p>
          <a:p>
            <a:pPr marL="685800" lvl="1">
              <a:buClr>
                <a:srgbClr val="FF0000"/>
              </a:buClr>
              <a:buFont typeface="Wingdings" panose="05000000000000000000" pitchFamily="2" charset="2"/>
              <a:buChar char="§"/>
            </a:pPr>
            <a:r>
              <a:rPr lang="en-US" dirty="0"/>
              <a:t>Real dataset (7 simple poses): 95.75% </a:t>
            </a:r>
          </a:p>
          <a:p>
            <a:pPr marL="285750" indent="-285750">
              <a:buClr>
                <a:srgbClr val="FF0000"/>
              </a:buClr>
              <a:buFont typeface="Wingdings" panose="05000000000000000000" pitchFamily="2" charset="2"/>
              <a:buChar char="ü"/>
            </a:pPr>
            <a:r>
              <a:rPr lang="en-US" sz="1600" dirty="0"/>
              <a:t>Robust against variations in poses and shapes</a:t>
            </a:r>
          </a:p>
          <a:p>
            <a:pPr marL="285750" indent="-285750">
              <a:buClr>
                <a:srgbClr val="FF0000"/>
              </a:buClr>
              <a:buFont typeface="Wingdings" panose="05000000000000000000" pitchFamily="2" charset="2"/>
              <a:buChar char="ü"/>
            </a:pPr>
            <a:r>
              <a:rPr lang="en-US" sz="1600" dirty="0"/>
              <a:t>Pose classification accuracy:  90% </a:t>
            </a:r>
          </a:p>
          <a:p>
            <a:pPr marL="0" indent="0">
              <a:buClr>
                <a:srgbClr val="FF0000"/>
              </a:buClr>
              <a:buNone/>
            </a:pPr>
            <a:endParaRPr lang="en-US" sz="1600" dirty="0"/>
          </a:p>
        </p:txBody>
      </p:sp>
    </p:spTree>
    <p:extLst>
      <p:ext uri="{BB962C8B-B14F-4D97-AF65-F5344CB8AC3E}">
        <p14:creationId xmlns:p14="http://schemas.microsoft.com/office/powerpoint/2010/main" val="319902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25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nded Edge">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17779" dir="5400000" rotWithShape="0">
              <a:srgbClr val="000000">
                <a:alpha val="4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3038</TotalTime>
  <Words>962</Words>
  <Application>Microsoft Office PowerPoint</Application>
  <PresentationFormat>Widescreen</PresentationFormat>
  <Paragraphs>118</Paragraphs>
  <Slides>10</Slides>
  <Notes>8</Notes>
  <HiddenSlides>1</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Century Gothic</vt:lpstr>
      <vt:lpstr>Constantia</vt:lpstr>
      <vt:lpstr>Wingdings</vt:lpstr>
      <vt:lpstr>Wingdings 3</vt:lpstr>
      <vt:lpstr>Wisp</vt:lpstr>
      <vt:lpstr>Body Pose Recognition with Hierarchical Topological Skeleton Model</vt:lpstr>
      <vt:lpstr>Pose Recognition with Labelled Key Body Extremities</vt:lpstr>
      <vt:lpstr>Evaluation in Real Dataset</vt:lpstr>
      <vt:lpstr>PowerPoint Presentation</vt:lpstr>
      <vt:lpstr>PowerPoint Presentation</vt:lpstr>
      <vt:lpstr>PowerPoint Presentation</vt:lpstr>
      <vt:lpstr>Conclusion &amp; Future Works</vt:lpstr>
      <vt:lpstr>Calibration of Multiple Depth Sensors</vt:lpstr>
      <vt:lpstr>Identification of Body Extremities for Pose Recognition through Topological Analysis </vt:lpstr>
      <vt:lpstr>Future Works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Clustering and Identification of Body Extremities for Pose Recognition Through a Network of Calibrated Depth Sensors</dc:title>
  <dc:creator>Nachu</dc:creator>
  <cp:lastModifiedBy>Nachu</cp:lastModifiedBy>
  <cp:revision>97</cp:revision>
  <dcterms:created xsi:type="dcterms:W3CDTF">2019-08-04T11:11:22Z</dcterms:created>
  <dcterms:modified xsi:type="dcterms:W3CDTF">2019-11-13T03:55:40Z</dcterms:modified>
</cp:coreProperties>
</file>